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5" d="100"/>
          <a:sy n="85" d="100"/>
        </p:scale>
        <p:origin x="-84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0FA4EF-F501-CE4F-BD13-630950C98C5F}" type="datetimeFigureOut">
              <a:rPr lang="en-US" smtClean="0"/>
              <a:t>3/17/18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70562-CE3B-4046-B6E9-C7009A49F58A}" type="slidenum">
              <a:rPr lang="en-US" smtClean="0"/>
              <a:t>‹#›</a:t>
            </a:fld>
            <a:endParaRPr lang="en-US"/>
          </a:p>
        </p:txBody>
      </p:sp>
    </p:spTree>
    <p:extLst>
      <p:ext uri="{BB962C8B-B14F-4D97-AF65-F5344CB8AC3E}">
        <p14:creationId xmlns:p14="http://schemas.microsoft.com/office/powerpoint/2010/main" val="225477037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Iair</a:t>
            </a:r>
            <a:r>
              <a:rPr lang="en-US" dirty="0" smtClean="0"/>
              <a:t> </a:t>
            </a:r>
            <a:r>
              <a:rPr lang="en-US" dirty="0" err="1" smtClean="0"/>
              <a:t>Arcavi</a:t>
            </a:r>
            <a:r>
              <a:rPr lang="en-US" dirty="0" smtClean="0"/>
              <a:t> &lt;</a:t>
            </a:r>
            <a:r>
              <a:rPr lang="en-US" dirty="0" err="1" smtClean="0"/>
              <a:t>arcavi@gmail.com</a:t>
            </a:r>
            <a:r>
              <a:rPr lang="en-US" dirty="0" smtClean="0"/>
              <a:t>&gt;,</a:t>
            </a:r>
          </a:p>
          <a:p>
            <a:r>
              <a:rPr lang="en-US" dirty="0" smtClean="0"/>
              <a:t>"Singer, Leo P. (GSFC-661.0)[OAK RIDGE ASSOCIATED UNIVERSITIES (ORAU)]" &lt;</a:t>
            </a:r>
            <a:r>
              <a:rPr lang="en-US" dirty="0" err="1" smtClean="0"/>
              <a:t>leo.p.singer@nasa.gov</a:t>
            </a:r>
            <a:r>
              <a:rPr lang="en-US" dirty="0" smtClean="0"/>
              <a:t>&gt;,</a:t>
            </a:r>
          </a:p>
          <a:p>
            <a:r>
              <a:rPr lang="en-US" dirty="0" smtClean="0"/>
              <a:t>Phil </a:t>
            </a:r>
            <a:r>
              <a:rPr lang="en-US" dirty="0" err="1" smtClean="0"/>
              <a:t>Cowperthwaite</a:t>
            </a:r>
            <a:r>
              <a:rPr lang="en-US" dirty="0" smtClean="0"/>
              <a:t> &lt;</a:t>
            </a:r>
            <a:r>
              <a:rPr lang="en-US" dirty="0" err="1" smtClean="0"/>
              <a:t>pcowpert@cfa.harvard.edu</a:t>
            </a:r>
            <a:r>
              <a:rPr lang="en-US" dirty="0" smtClean="0"/>
              <a:t>&gt;,</a:t>
            </a:r>
          </a:p>
          <a:p>
            <a:r>
              <a:rPr lang="en-US" dirty="0" smtClean="0"/>
              <a:t>Ryan Foley &lt;</a:t>
            </a:r>
            <a:r>
              <a:rPr lang="en-US" dirty="0" err="1" smtClean="0"/>
              <a:t>foley@ucsc.edu</a:t>
            </a:r>
            <a:r>
              <a:rPr lang="en-US" dirty="0" smtClean="0"/>
              <a:t>&gt;,</a:t>
            </a:r>
          </a:p>
          <a:p>
            <a:r>
              <a:rPr lang="en-US" dirty="0" err="1" smtClean="0"/>
              <a:t>Tarraneh</a:t>
            </a:r>
            <a:r>
              <a:rPr lang="en-US" dirty="0" smtClean="0"/>
              <a:t> </a:t>
            </a:r>
            <a:r>
              <a:rPr lang="en-US" dirty="0" err="1" smtClean="0"/>
              <a:t>Effekhari</a:t>
            </a:r>
            <a:r>
              <a:rPr lang="en-US" dirty="0" smtClean="0"/>
              <a:t> &lt;</a:t>
            </a:r>
            <a:r>
              <a:rPr lang="en-US" dirty="0" err="1" smtClean="0"/>
              <a:t>teffekhari@cfa.harvard.edu</a:t>
            </a:r>
            <a:r>
              <a:rPr lang="en-US" dirty="0" smtClean="0"/>
              <a:t>&gt;,</a:t>
            </a:r>
          </a:p>
          <a:p>
            <a:r>
              <a:rPr lang="en-US" dirty="0" smtClean="0"/>
              <a:t>Ashley </a:t>
            </a:r>
            <a:r>
              <a:rPr lang="en-US" dirty="0" err="1" smtClean="0"/>
              <a:t>Villar</a:t>
            </a:r>
            <a:r>
              <a:rPr lang="en-US" dirty="0" smtClean="0"/>
              <a:t> &lt;</a:t>
            </a:r>
            <a:r>
              <a:rPr lang="en-US" dirty="0" err="1" smtClean="0"/>
              <a:t>vvillar@cfa.harvard.edu</a:t>
            </a:r>
            <a:r>
              <a:rPr lang="en-US" dirty="0" smtClean="0"/>
              <a:t>&gt;,</a:t>
            </a:r>
          </a:p>
          <a:p>
            <a:r>
              <a:rPr lang="en-US" dirty="0" smtClean="0"/>
              <a:t>Matt </a:t>
            </a:r>
            <a:r>
              <a:rPr lang="en-US" dirty="0" err="1" smtClean="0"/>
              <a:t>Nicholl</a:t>
            </a:r>
            <a:r>
              <a:rPr lang="en-US" dirty="0" smtClean="0"/>
              <a:t> &lt;</a:t>
            </a:r>
            <a:r>
              <a:rPr lang="en-US" dirty="0" err="1" smtClean="0"/>
              <a:t>matt.nicholl@cfa.harvard.edu</a:t>
            </a:r>
            <a:r>
              <a:rPr lang="en-US" dirty="0" smtClean="0"/>
              <a:t>&gt;,</a:t>
            </a:r>
          </a:p>
          <a:p>
            <a:r>
              <a:rPr lang="en-US" dirty="0" smtClean="0"/>
              <a:t>Peter Williams &lt;</a:t>
            </a:r>
            <a:r>
              <a:rPr lang="en-US" dirty="0" err="1" smtClean="0"/>
              <a:t>pwilliams@cfa.harvard.edu</a:t>
            </a:r>
            <a:r>
              <a:rPr lang="en-US" dirty="0" smtClean="0"/>
              <a:t>&gt;,</a:t>
            </a:r>
          </a:p>
          <a:p>
            <a:r>
              <a:rPr lang="en-US" dirty="0" err="1" smtClean="0"/>
              <a:t>Nevin</a:t>
            </a:r>
            <a:r>
              <a:rPr lang="en-US" dirty="0" smtClean="0"/>
              <a:t> Weinberg &lt;</a:t>
            </a:r>
            <a:r>
              <a:rPr lang="en-US" dirty="0" err="1" smtClean="0"/>
              <a:t>nevin@mit.edu</a:t>
            </a:r>
            <a:r>
              <a:rPr lang="en-US" dirty="0" smtClean="0"/>
              <a:t>&gt;,</a:t>
            </a:r>
          </a:p>
          <a:p>
            <a:r>
              <a:rPr lang="en-US" dirty="0" smtClean="0"/>
              <a:t>Chris </a:t>
            </a:r>
            <a:r>
              <a:rPr lang="en-US" dirty="0" err="1" smtClean="0"/>
              <a:t>Pankow</a:t>
            </a:r>
            <a:r>
              <a:rPr lang="en-US" dirty="0" smtClean="0"/>
              <a:t> &lt;</a:t>
            </a:r>
            <a:r>
              <a:rPr lang="en-US" dirty="0" err="1" smtClean="0"/>
              <a:t>christopher.pankow@northwestern.edu</a:t>
            </a:r>
            <a:r>
              <a:rPr lang="en-US" dirty="0" smtClean="0"/>
              <a:t>&gt;,</a:t>
            </a:r>
          </a:p>
          <a:p>
            <a:r>
              <a:rPr lang="en-US" dirty="0" smtClean="0"/>
              <a:t>Reed </a:t>
            </a:r>
            <a:r>
              <a:rPr lang="en-US" dirty="0" err="1" smtClean="0"/>
              <a:t>Essick</a:t>
            </a:r>
            <a:r>
              <a:rPr lang="en-US" dirty="0" smtClean="0"/>
              <a:t> &lt;</a:t>
            </a:r>
            <a:r>
              <a:rPr lang="en-US" dirty="0" err="1" smtClean="0"/>
              <a:t>reed.essik@gmail.com</a:t>
            </a:r>
            <a:r>
              <a:rPr lang="en-US" dirty="0" smtClean="0"/>
              <a:t>&gt;</a:t>
            </a:r>
            <a:endParaRPr lang="en-US" dirty="0"/>
          </a:p>
        </p:txBody>
      </p:sp>
      <p:sp>
        <p:nvSpPr>
          <p:cNvPr id="4" name="Slide Number Placeholder 3"/>
          <p:cNvSpPr>
            <a:spLocks noGrp="1"/>
          </p:cNvSpPr>
          <p:nvPr>
            <p:ph type="sldNum" sz="quarter" idx="10"/>
          </p:nvPr>
        </p:nvSpPr>
        <p:spPr/>
        <p:txBody>
          <a:bodyPr/>
          <a:lstStyle/>
          <a:p>
            <a:fld id="{9D270562-CE3B-4046-B6E9-C7009A49F58A}" type="slidenum">
              <a:rPr lang="en-US" smtClean="0"/>
              <a:t>1</a:t>
            </a:fld>
            <a:endParaRPr lang="en-US"/>
          </a:p>
        </p:txBody>
      </p:sp>
    </p:spTree>
    <p:extLst>
      <p:ext uri="{BB962C8B-B14F-4D97-AF65-F5344CB8AC3E}">
        <p14:creationId xmlns:p14="http://schemas.microsoft.com/office/powerpoint/2010/main" val="2785587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parameters that we most want to know about (from GW parameter estimation, or other resources):</a:t>
            </a:r>
          </a:p>
          <a:p>
            <a:r>
              <a:rPr lang="en-US" sz="1200" kern="1200" dirty="0" smtClean="0">
                <a:solidFill>
                  <a:schemeClr val="tx1"/>
                </a:solidFill>
                <a:effectLst/>
                <a:latin typeface="+mn-lt"/>
                <a:ea typeface="+mn-ea"/>
                <a:cs typeface="+mn-cs"/>
              </a:rPr>
              <a:t>   - INCLINATION</a:t>
            </a:r>
          </a:p>
          <a:p>
            <a:r>
              <a:rPr lang="en-US" sz="1200" kern="1200" dirty="0" smtClean="0">
                <a:solidFill>
                  <a:schemeClr val="tx1"/>
                </a:solidFill>
                <a:effectLst/>
                <a:latin typeface="+mn-lt"/>
                <a:ea typeface="+mn-ea"/>
                <a:cs typeface="+mn-cs"/>
              </a:rPr>
              <a:t>   - merger remnant mass</a:t>
            </a:r>
          </a:p>
          <a:p>
            <a:r>
              <a:rPr lang="en-US" sz="1200" kern="1200" dirty="0" smtClean="0">
                <a:solidFill>
                  <a:schemeClr val="tx1"/>
                </a:solidFill>
                <a:effectLst/>
                <a:latin typeface="+mn-lt"/>
                <a:ea typeface="+mn-ea"/>
                <a:cs typeface="+mn-cs"/>
              </a:rPr>
              <a:t>   - merger remnant lifetime</a:t>
            </a:r>
          </a:p>
          <a:p>
            <a:r>
              <a:rPr lang="en-US" sz="1200" kern="1200" dirty="0" smtClean="0">
                <a:solidFill>
                  <a:schemeClr val="tx1"/>
                </a:solidFill>
                <a:effectLst/>
                <a:latin typeface="+mn-lt"/>
                <a:ea typeface="+mn-ea"/>
                <a:cs typeface="+mn-cs"/>
              </a:rPr>
              <a:t>   - jet angle, </a:t>
            </a:r>
            <a:r>
              <a:rPr lang="en-US" sz="1200" kern="1200" dirty="0" err="1" smtClean="0">
                <a:solidFill>
                  <a:schemeClr val="tx1"/>
                </a:solidFill>
                <a:effectLst/>
                <a:latin typeface="+mn-lt"/>
                <a:ea typeface="+mn-ea"/>
                <a:cs typeface="+mn-cs"/>
              </a:rPr>
              <a:t>ejecta</a:t>
            </a:r>
            <a:r>
              <a:rPr lang="en-US" sz="1200" kern="1200" dirty="0" smtClean="0">
                <a:solidFill>
                  <a:schemeClr val="tx1"/>
                </a:solidFill>
                <a:effectLst/>
                <a:latin typeface="+mn-lt"/>
                <a:ea typeface="+mn-ea"/>
                <a:cs typeface="+mn-cs"/>
              </a:rPr>
              <a:t> geometry (# of outflow axes?)</a:t>
            </a:r>
          </a:p>
          <a:p>
            <a:r>
              <a:rPr lang="en-US" sz="1200" kern="1200" dirty="0" smtClean="0">
                <a:solidFill>
                  <a:schemeClr val="tx1"/>
                </a:solidFill>
                <a:effectLst/>
                <a:latin typeface="+mn-lt"/>
                <a:ea typeface="+mn-ea"/>
                <a:cs typeface="+mn-cs"/>
              </a:rPr>
              <a:t>   - Love #</a:t>
            </a:r>
          </a:p>
          <a:p>
            <a:r>
              <a:rPr lang="en-US" sz="1200" kern="1200" dirty="0" smtClean="0">
                <a:solidFill>
                  <a:schemeClr val="tx1"/>
                </a:solidFill>
                <a:effectLst/>
                <a:latin typeface="+mn-lt"/>
                <a:ea typeface="+mn-ea"/>
                <a:cs typeface="+mn-cs"/>
              </a:rPr>
              <a:t>   - NS size/compactness (EOS)</a:t>
            </a:r>
          </a:p>
          <a:p>
            <a:r>
              <a:rPr lang="en-US" sz="1200" kern="1200" dirty="0" smtClean="0">
                <a:solidFill>
                  <a:schemeClr val="tx1"/>
                </a:solidFill>
                <a:effectLst/>
                <a:latin typeface="+mn-lt"/>
                <a:ea typeface="+mn-ea"/>
                <a:cs typeface="+mn-cs"/>
              </a:rPr>
              <a:t>   - vertical extent of any disk (also related to "compactness" of system</a:t>
            </a:r>
          </a:p>
          <a:p>
            <a:endParaRPr lang="en-US" dirty="0"/>
          </a:p>
        </p:txBody>
      </p:sp>
      <p:sp>
        <p:nvSpPr>
          <p:cNvPr id="4" name="Slide Number Placeholder 3"/>
          <p:cNvSpPr>
            <a:spLocks noGrp="1"/>
          </p:cNvSpPr>
          <p:nvPr>
            <p:ph type="sldNum" sz="quarter" idx="10"/>
          </p:nvPr>
        </p:nvSpPr>
        <p:spPr/>
        <p:txBody>
          <a:bodyPr/>
          <a:lstStyle/>
          <a:p>
            <a:fld id="{9D270562-CE3B-4046-B6E9-C7009A49F58A}" type="slidenum">
              <a:rPr lang="en-US" smtClean="0"/>
              <a:t>4</a:t>
            </a:fld>
            <a:endParaRPr lang="en-US"/>
          </a:p>
        </p:txBody>
      </p:sp>
    </p:spTree>
    <p:extLst>
      <p:ext uri="{BB962C8B-B14F-4D97-AF65-F5344CB8AC3E}">
        <p14:creationId xmlns:p14="http://schemas.microsoft.com/office/powerpoint/2010/main" val="577090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GW posteriors that EM folks would most like access to:</a:t>
            </a:r>
          </a:p>
          <a:p>
            <a:r>
              <a:rPr lang="en-US" sz="1200" kern="1200" dirty="0" smtClean="0">
                <a:solidFill>
                  <a:schemeClr val="tx1"/>
                </a:solidFill>
                <a:effectLst/>
                <a:latin typeface="+mn-lt"/>
                <a:ea typeface="+mn-ea"/>
                <a:cs typeface="+mn-cs"/>
              </a:rPr>
              <a:t>   - again, INCLINATION</a:t>
            </a:r>
          </a:p>
          <a:p>
            <a:r>
              <a:rPr lang="en-US" sz="1200" kern="1200" dirty="0" smtClean="0">
                <a:solidFill>
                  <a:schemeClr val="tx1"/>
                </a:solidFill>
                <a:effectLst/>
                <a:latin typeface="+mn-lt"/>
                <a:ea typeface="+mn-ea"/>
                <a:cs typeface="+mn-cs"/>
              </a:rPr>
              <a:t>   - mass ratio (total mass too, but maybe less crucial on short timescales)</a:t>
            </a:r>
          </a:p>
          <a:p>
            <a:r>
              <a:rPr lang="en-US" sz="1200" kern="1200" dirty="0" smtClean="0">
                <a:solidFill>
                  <a:schemeClr val="tx1"/>
                </a:solidFill>
                <a:effectLst/>
                <a:latin typeface="+mn-lt"/>
                <a:ea typeface="+mn-ea"/>
                <a:cs typeface="+mn-cs"/>
              </a:rPr>
              <a:t>   - remnant mass/lifetime</a:t>
            </a:r>
          </a:p>
          <a:p>
            <a:r>
              <a:rPr lang="en-US" sz="1200" kern="1200" dirty="0" smtClean="0">
                <a:solidFill>
                  <a:schemeClr val="tx1"/>
                </a:solidFill>
                <a:effectLst/>
                <a:latin typeface="+mn-lt"/>
                <a:ea typeface="+mn-ea"/>
                <a:cs typeface="+mn-cs"/>
              </a:rPr>
              <a:t>   - disk properties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270562-CE3B-4046-B6E9-C7009A49F58A}" type="slidenum">
              <a:rPr lang="en-US" smtClean="0"/>
              <a:t>5</a:t>
            </a:fld>
            <a:endParaRPr lang="en-US"/>
          </a:p>
        </p:txBody>
      </p:sp>
    </p:spTree>
    <p:extLst>
      <p:ext uri="{BB962C8B-B14F-4D97-AF65-F5344CB8AC3E}">
        <p14:creationId xmlns:p14="http://schemas.microsoft.com/office/powerpoint/2010/main" val="5770901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talked about two science cases that are ripe for MOUs (four if you include NS tides and nearby supernovae, which are already in progress or approved):</a:t>
            </a:r>
          </a:p>
          <a:p>
            <a:r>
              <a:rPr lang="en-US" sz="1200" kern="1200" dirty="0" smtClean="0">
                <a:solidFill>
                  <a:schemeClr val="tx1"/>
                </a:solidFill>
                <a:effectLst/>
                <a:latin typeface="+mn-lt"/>
                <a:ea typeface="+mn-ea"/>
                <a:cs typeface="+mn-cs"/>
              </a:rPr>
              <a:t>   1. weak/faint/</a:t>
            </a:r>
            <a:r>
              <a:rPr lang="en-US" sz="1200" kern="1200" dirty="0" err="1" smtClean="0">
                <a:solidFill>
                  <a:schemeClr val="tx1"/>
                </a:solidFill>
                <a:effectLst/>
                <a:latin typeface="+mn-lt"/>
                <a:ea typeface="+mn-ea"/>
                <a:cs typeface="+mn-cs"/>
              </a:rPr>
              <a:t>subthreshold</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kilonoave</a:t>
            </a:r>
            <a:r>
              <a:rPr lang="en-US" sz="1200" kern="1200" dirty="0" smtClean="0">
                <a:solidFill>
                  <a:schemeClr val="tx1"/>
                </a:solidFill>
                <a:effectLst/>
                <a:latin typeface="+mn-lt"/>
                <a:ea typeface="+mn-ea"/>
                <a:cs typeface="+mn-cs"/>
              </a:rPr>
              <a:t> or weak supernovae or other faint fast transients (these need rapid joint analysis to asses whether or not they are interesting enough to pursue deeper observations; low latency; individual events and stacked signals)</a:t>
            </a:r>
          </a:p>
          <a:p>
            <a:r>
              <a:rPr lang="en-US" sz="1200" kern="1200" dirty="0" smtClean="0">
                <a:solidFill>
                  <a:schemeClr val="tx1"/>
                </a:solidFill>
                <a:effectLst/>
                <a:latin typeface="+mn-lt"/>
                <a:ea typeface="+mn-ea"/>
                <a:cs typeface="+mn-cs"/>
              </a:rPr>
              <a:t>   2. gravitationally lensed signals, which would need a different pipeline or analysis technique; if we knew a signal could return this might inform LIGO/Virgo scheduling or maintenance outages.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270562-CE3B-4046-B6E9-C7009A49F58A}" type="slidenum">
              <a:rPr lang="en-US" smtClean="0"/>
              <a:t>6</a:t>
            </a:fld>
            <a:endParaRPr lang="en-US"/>
          </a:p>
        </p:txBody>
      </p:sp>
    </p:spTree>
    <p:extLst>
      <p:ext uri="{BB962C8B-B14F-4D97-AF65-F5344CB8AC3E}">
        <p14:creationId xmlns:p14="http://schemas.microsoft.com/office/powerpoint/2010/main" val="577090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 talked about various pipelines/analysis packages:</a:t>
            </a:r>
          </a:p>
          <a:p>
            <a:r>
              <a:rPr lang="en-US" sz="1200" kern="1200" dirty="0" smtClean="0">
                <a:solidFill>
                  <a:schemeClr val="tx1"/>
                </a:solidFill>
                <a:effectLst/>
                <a:latin typeface="+mn-lt"/>
                <a:ea typeface="+mn-ea"/>
                <a:cs typeface="+mn-cs"/>
              </a:rPr>
              <a:t>   - one (or more) for incorporating EM </a:t>
            </a:r>
            <a:r>
              <a:rPr lang="en-US" sz="1200" kern="1200" dirty="0" err="1" smtClean="0">
                <a:solidFill>
                  <a:schemeClr val="tx1"/>
                </a:solidFill>
                <a:effectLst/>
                <a:latin typeface="+mn-lt"/>
                <a:ea typeface="+mn-ea"/>
                <a:cs typeface="+mn-cs"/>
              </a:rPr>
              <a:t>obs</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params</a:t>
            </a:r>
            <a:r>
              <a:rPr lang="en-US" sz="1200" kern="1200" dirty="0" smtClean="0">
                <a:solidFill>
                  <a:schemeClr val="tx1"/>
                </a:solidFill>
                <a:effectLst/>
                <a:latin typeface="+mn-lt"/>
                <a:ea typeface="+mn-ea"/>
                <a:cs typeface="+mn-cs"/>
              </a:rPr>
              <a:t> into GW searches beyond Fermi</a:t>
            </a:r>
          </a:p>
          <a:p>
            <a:r>
              <a:rPr lang="en-US" sz="1200" kern="1200" dirty="0" smtClean="0">
                <a:solidFill>
                  <a:schemeClr val="tx1"/>
                </a:solidFill>
                <a:effectLst/>
                <a:latin typeface="+mn-lt"/>
                <a:ea typeface="+mn-ea"/>
                <a:cs typeface="+mn-cs"/>
              </a:rPr>
              <a:t>   - one for </a:t>
            </a:r>
            <a:r>
              <a:rPr lang="en-US" sz="1200" kern="1200" dirty="0" err="1" smtClean="0">
                <a:solidFill>
                  <a:schemeClr val="tx1"/>
                </a:solidFill>
                <a:effectLst/>
                <a:latin typeface="+mn-lt"/>
                <a:ea typeface="+mn-ea"/>
                <a:cs typeface="+mn-cs"/>
              </a:rPr>
              <a:t>subthreshold</a:t>
            </a:r>
            <a:r>
              <a:rPr lang="en-US" sz="1200" kern="1200" dirty="0" smtClean="0">
                <a:solidFill>
                  <a:schemeClr val="tx1"/>
                </a:solidFill>
                <a:effectLst/>
                <a:latin typeface="+mn-lt"/>
                <a:ea typeface="+mn-ea"/>
                <a:cs typeface="+mn-cs"/>
              </a:rPr>
              <a:t>/faint </a:t>
            </a:r>
            <a:r>
              <a:rPr lang="en-US" sz="1200" kern="1200" dirty="0" err="1" smtClean="0">
                <a:solidFill>
                  <a:schemeClr val="tx1"/>
                </a:solidFill>
                <a:effectLst/>
                <a:latin typeface="+mn-lt"/>
                <a:ea typeface="+mn-ea"/>
                <a:cs typeface="+mn-cs"/>
              </a:rPr>
              <a:t>kilonovae</a:t>
            </a:r>
            <a:r>
              <a:rPr lang="en-US" sz="1200" kern="1200" dirty="0" smtClean="0">
                <a:solidFill>
                  <a:schemeClr val="tx1"/>
                </a:solidFill>
                <a:effectLst/>
                <a:latin typeface="+mn-lt"/>
                <a:ea typeface="+mn-ea"/>
                <a:cs typeface="+mn-cs"/>
              </a:rPr>
              <a:t>, and maybe faint </a:t>
            </a:r>
            <a:r>
              <a:rPr lang="en-US" sz="1200" kern="1200" dirty="0" err="1" smtClean="0">
                <a:solidFill>
                  <a:schemeClr val="tx1"/>
                </a:solidFill>
                <a:effectLst/>
                <a:latin typeface="+mn-lt"/>
                <a:ea typeface="+mn-ea"/>
                <a:cs typeface="+mn-cs"/>
              </a:rPr>
              <a:t>SNe</a:t>
            </a:r>
            <a:r>
              <a:rPr lang="en-US" sz="1200" kern="1200" dirty="0" smtClean="0">
                <a:solidFill>
                  <a:schemeClr val="tx1"/>
                </a:solidFill>
                <a:effectLst/>
                <a:latin typeface="+mn-lt"/>
                <a:ea typeface="+mn-ea"/>
                <a:cs typeface="+mn-cs"/>
              </a:rPr>
              <a:t> (could involve stacked EM or GW signals)</a:t>
            </a:r>
          </a:p>
          <a:p>
            <a:r>
              <a:rPr lang="en-US" sz="1200" kern="1200" dirty="0" smtClean="0">
                <a:solidFill>
                  <a:schemeClr val="tx1"/>
                </a:solidFill>
                <a:effectLst/>
                <a:latin typeface="+mn-lt"/>
                <a:ea typeface="+mn-ea"/>
                <a:cs typeface="+mn-cs"/>
              </a:rPr>
              <a:t>   - one for gravitationally lensed sources (lensing in both EM and GW signals)</a:t>
            </a:r>
          </a:p>
          <a:p>
            <a:r>
              <a:rPr lang="en-US" sz="1200" kern="1200" dirty="0" smtClean="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270562-CE3B-4046-B6E9-C7009A49F58A}" type="slidenum">
              <a:rPr lang="en-US" smtClean="0"/>
              <a:t>7</a:t>
            </a:fld>
            <a:endParaRPr lang="en-US"/>
          </a:p>
        </p:txBody>
      </p:sp>
    </p:spTree>
    <p:extLst>
      <p:ext uri="{BB962C8B-B14F-4D97-AF65-F5344CB8AC3E}">
        <p14:creationId xmlns:p14="http://schemas.microsoft.com/office/powerpoint/2010/main" val="577090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270562-CE3B-4046-B6E9-C7009A49F58A}" type="slidenum">
              <a:rPr lang="en-US" smtClean="0"/>
              <a:t>8</a:t>
            </a:fld>
            <a:endParaRPr lang="en-US"/>
          </a:p>
        </p:txBody>
      </p:sp>
    </p:spTree>
    <p:extLst>
      <p:ext uri="{BB962C8B-B14F-4D97-AF65-F5344CB8AC3E}">
        <p14:creationId xmlns:p14="http://schemas.microsoft.com/office/powerpoint/2010/main" val="577090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270562-CE3B-4046-B6E9-C7009A49F58A}" type="slidenum">
              <a:rPr lang="en-US" smtClean="0"/>
              <a:t>9</a:t>
            </a:fld>
            <a:endParaRPr lang="en-US"/>
          </a:p>
        </p:txBody>
      </p:sp>
    </p:spTree>
    <p:extLst>
      <p:ext uri="{BB962C8B-B14F-4D97-AF65-F5344CB8AC3E}">
        <p14:creationId xmlns:p14="http://schemas.microsoft.com/office/powerpoint/2010/main" val="577090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270562-CE3B-4046-B6E9-C7009A49F58A}" type="slidenum">
              <a:rPr lang="en-US" smtClean="0"/>
              <a:t>10</a:t>
            </a:fld>
            <a:endParaRPr lang="en-US"/>
          </a:p>
        </p:txBody>
      </p:sp>
    </p:spTree>
    <p:extLst>
      <p:ext uri="{BB962C8B-B14F-4D97-AF65-F5344CB8AC3E}">
        <p14:creationId xmlns:p14="http://schemas.microsoft.com/office/powerpoint/2010/main" val="577090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05B209-0A69-B744-BAB0-18B72D026B9C}" type="datetimeFigureOut">
              <a:rPr lang="en-US" smtClean="0"/>
              <a:t>3/17/18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133588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05B209-0A69-B744-BAB0-18B72D026B9C}" type="datetimeFigureOut">
              <a:rPr lang="en-US" smtClean="0"/>
              <a:t>3/17/18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1322204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05B209-0A69-B744-BAB0-18B72D026B9C}" type="datetimeFigureOut">
              <a:rPr lang="en-US" smtClean="0"/>
              <a:t>3/17/18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408437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05B209-0A69-B744-BAB0-18B72D026B9C}" type="datetimeFigureOut">
              <a:rPr lang="en-US" smtClean="0"/>
              <a:t>3/17/18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179816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05B209-0A69-B744-BAB0-18B72D026B9C}" type="datetimeFigureOut">
              <a:rPr lang="en-US" smtClean="0"/>
              <a:t>3/17/18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337454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05B209-0A69-B744-BAB0-18B72D026B9C}" type="datetimeFigureOut">
              <a:rPr lang="en-US" smtClean="0"/>
              <a:t>3/17/18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2704191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05B209-0A69-B744-BAB0-18B72D026B9C}" type="datetimeFigureOut">
              <a:rPr lang="en-US" smtClean="0"/>
              <a:t>3/17/18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2541532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05B209-0A69-B744-BAB0-18B72D026B9C}" type="datetimeFigureOut">
              <a:rPr lang="en-US" smtClean="0"/>
              <a:t>3/17/18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1644063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05B209-0A69-B744-BAB0-18B72D026B9C}" type="datetimeFigureOut">
              <a:rPr lang="en-US" smtClean="0"/>
              <a:t>3/17/18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2493611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5B209-0A69-B744-BAB0-18B72D026B9C}" type="datetimeFigureOut">
              <a:rPr lang="en-US" smtClean="0"/>
              <a:t>3/17/18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284684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05B209-0A69-B744-BAB0-18B72D026B9C}" type="datetimeFigureOut">
              <a:rPr lang="en-US" smtClean="0"/>
              <a:t>3/17/18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116B6-2CD8-364B-B3CB-682F5AAE279A}" type="slidenum">
              <a:rPr lang="en-US" smtClean="0"/>
              <a:t>‹#›</a:t>
            </a:fld>
            <a:endParaRPr lang="en-US"/>
          </a:p>
        </p:txBody>
      </p:sp>
    </p:spTree>
    <p:extLst>
      <p:ext uri="{BB962C8B-B14F-4D97-AF65-F5344CB8AC3E}">
        <p14:creationId xmlns:p14="http://schemas.microsoft.com/office/powerpoint/2010/main" val="16389610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05B209-0A69-B744-BAB0-18B72D026B9C}" type="datetimeFigureOut">
              <a:rPr lang="en-US" smtClean="0"/>
              <a:t>3/17/18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116B6-2CD8-364B-B3CB-682F5AAE279A}" type="slidenum">
              <a:rPr lang="en-US" smtClean="0"/>
              <a:t>‹#›</a:t>
            </a:fld>
            <a:endParaRPr lang="en-US"/>
          </a:p>
        </p:txBody>
      </p:sp>
    </p:spTree>
    <p:extLst>
      <p:ext uri="{BB962C8B-B14F-4D97-AF65-F5344CB8AC3E}">
        <p14:creationId xmlns:p14="http://schemas.microsoft.com/office/powerpoint/2010/main" val="783152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dirty="0" smtClean="0"/>
              <a:t>NS Physics Breakout</a:t>
            </a:r>
            <a:endParaRPr lang="en-US" sz="4800" b="1" dirty="0"/>
          </a:p>
        </p:txBody>
      </p:sp>
      <p:sp>
        <p:nvSpPr>
          <p:cNvPr id="3" name="Subtitle 2"/>
          <p:cNvSpPr>
            <a:spLocks noGrp="1"/>
          </p:cNvSpPr>
          <p:nvPr>
            <p:ph type="subTitle" idx="1"/>
          </p:nvPr>
        </p:nvSpPr>
        <p:spPr/>
        <p:txBody>
          <a:bodyPr>
            <a:normAutofit fontScale="85000" lnSpcReduction="10000"/>
          </a:bodyPr>
          <a:lstStyle/>
          <a:p>
            <a:r>
              <a:rPr lang="en-US" dirty="0" smtClean="0"/>
              <a:t>Daryl Haggard, </a:t>
            </a:r>
            <a:r>
              <a:rPr lang="en-US" dirty="0" err="1" smtClean="0"/>
              <a:t>Iair</a:t>
            </a:r>
            <a:r>
              <a:rPr lang="en-US" dirty="0" smtClean="0"/>
              <a:t> </a:t>
            </a:r>
            <a:r>
              <a:rPr lang="en-US" dirty="0" err="1" smtClean="0"/>
              <a:t>Arcavi</a:t>
            </a:r>
            <a:r>
              <a:rPr lang="en-US" dirty="0" smtClean="0"/>
              <a:t>, Leo Singer, Phil </a:t>
            </a:r>
            <a:r>
              <a:rPr lang="en-US" dirty="0" err="1" smtClean="0"/>
              <a:t>Cowperthwaite</a:t>
            </a:r>
            <a:r>
              <a:rPr lang="en-US" dirty="0" smtClean="0"/>
              <a:t>, Ryan Foley, </a:t>
            </a:r>
            <a:r>
              <a:rPr lang="en-US" dirty="0" err="1"/>
              <a:t>Tarraneh</a:t>
            </a:r>
            <a:r>
              <a:rPr lang="en-US" dirty="0"/>
              <a:t> </a:t>
            </a:r>
            <a:r>
              <a:rPr lang="en-US" dirty="0" err="1"/>
              <a:t>Effekhari</a:t>
            </a:r>
            <a:r>
              <a:rPr lang="en-US" dirty="0"/>
              <a:t>, Matt </a:t>
            </a:r>
            <a:r>
              <a:rPr lang="en-US" dirty="0" err="1" smtClean="0"/>
              <a:t>Nicholl</a:t>
            </a:r>
            <a:r>
              <a:rPr lang="en-US" dirty="0" smtClean="0"/>
              <a:t>, Peter Williams, </a:t>
            </a:r>
            <a:r>
              <a:rPr lang="en-US" dirty="0" err="1" smtClean="0"/>
              <a:t>Nevin</a:t>
            </a:r>
            <a:r>
              <a:rPr lang="en-US" dirty="0" smtClean="0"/>
              <a:t> Weinberg, Chris </a:t>
            </a:r>
            <a:r>
              <a:rPr lang="en-US" dirty="0" err="1" smtClean="0"/>
              <a:t>Pankow</a:t>
            </a:r>
            <a:r>
              <a:rPr lang="en-US" dirty="0" smtClean="0"/>
              <a:t>, Reed </a:t>
            </a:r>
            <a:r>
              <a:rPr lang="en-US" dirty="0" err="1" smtClean="0"/>
              <a:t>Essick</a:t>
            </a:r>
            <a:endParaRPr lang="en-US" dirty="0"/>
          </a:p>
        </p:txBody>
      </p:sp>
      <p:sp>
        <p:nvSpPr>
          <p:cNvPr id="4" name="TextBox 4"/>
          <p:cNvSpPr txBox="1">
            <a:spLocks noChangeArrowheads="1"/>
          </p:cNvSpPr>
          <p:nvPr/>
        </p:nvSpPr>
        <p:spPr bwMode="auto">
          <a:xfrm>
            <a:off x="1" y="-1"/>
            <a:ext cx="9143999" cy="1923604"/>
          </a:xfrm>
          <a:prstGeom prst="rect">
            <a:avLst/>
          </a:prstGeom>
          <a:solidFill>
            <a:schemeClr val="accent2">
              <a:lumMod val="75000"/>
            </a:schemeClr>
          </a:solidFill>
          <a:ln w="9525">
            <a:noFill/>
            <a:miter lim="800000"/>
            <a:headEnd/>
            <a:tailEnd/>
          </a:ln>
        </p:spPr>
        <p:txBody>
          <a:bodyPr wrap="square" tIns="228600" bIns="228600">
            <a:prstTxWarp prst="textNoShape">
              <a:avLst/>
            </a:prstTxWarp>
            <a:spAutoFit/>
          </a:bodyPr>
          <a:lstStyle/>
          <a:p>
            <a:pPr algn="ctr" fontAlgn="base">
              <a:spcBef>
                <a:spcPct val="0"/>
              </a:spcBef>
              <a:spcAft>
                <a:spcPct val="0"/>
              </a:spcAft>
            </a:pPr>
            <a:r>
              <a:rPr lang="en-US" sz="5000" b="1" dirty="0" smtClean="0">
                <a:solidFill>
                  <a:srgbClr val="FFFFFF"/>
                </a:solidFill>
              </a:rPr>
              <a:t>LIGO-</a:t>
            </a:r>
            <a:r>
              <a:rPr lang="en-US" sz="5000" b="1" dirty="0" smtClean="0">
                <a:solidFill>
                  <a:srgbClr val="FFFFFF"/>
                </a:solidFill>
              </a:rPr>
              <a:t>Virgo/EM </a:t>
            </a:r>
            <a:r>
              <a:rPr lang="en-US" sz="5000" b="1" dirty="0" smtClean="0">
                <a:solidFill>
                  <a:srgbClr val="FFFFFF"/>
                </a:solidFill>
              </a:rPr>
              <a:t>Town Hall </a:t>
            </a:r>
            <a:br>
              <a:rPr lang="en-US" sz="5000" b="1" dirty="0" smtClean="0">
                <a:solidFill>
                  <a:srgbClr val="FFFFFF"/>
                </a:solidFill>
              </a:rPr>
            </a:br>
            <a:r>
              <a:rPr lang="en-US" sz="4500" b="1" i="1" dirty="0" smtClean="0">
                <a:solidFill>
                  <a:srgbClr val="FFFFFF"/>
                </a:solidFill>
              </a:rPr>
              <a:t>Cambridge, MA</a:t>
            </a:r>
            <a:endParaRPr lang="en-US" sz="4500" b="1" i="1" dirty="0">
              <a:solidFill>
                <a:srgbClr val="FFFFFF"/>
              </a:solidFill>
            </a:endParaRPr>
          </a:p>
        </p:txBody>
      </p:sp>
    </p:spTree>
    <p:extLst>
      <p:ext uri="{BB962C8B-B14F-4D97-AF65-F5344CB8AC3E}">
        <p14:creationId xmlns:p14="http://schemas.microsoft.com/office/powerpoint/2010/main" val="280083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1" y="0"/>
            <a:ext cx="9144000" cy="707886"/>
          </a:xfrm>
          <a:prstGeom prst="rect">
            <a:avLst/>
          </a:prstGeom>
          <a:solidFill>
            <a:schemeClr val="accent2">
              <a:lumMod val="75000"/>
            </a:schemeClr>
          </a:solidFill>
          <a:ln w="9525">
            <a:noFill/>
            <a:miter lim="800000"/>
            <a:headEnd/>
            <a:tailEnd/>
          </a:ln>
        </p:spPr>
        <p:txBody>
          <a:bodyPr wrap="square">
            <a:prstTxWarp prst="textNoShape">
              <a:avLst/>
            </a:prstTxWarp>
            <a:spAutoFit/>
          </a:bodyPr>
          <a:lstStyle/>
          <a:p>
            <a:pPr algn="ctr" fontAlgn="base">
              <a:spcBef>
                <a:spcPct val="0"/>
              </a:spcBef>
              <a:spcAft>
                <a:spcPct val="0"/>
              </a:spcAft>
            </a:pPr>
            <a:r>
              <a:rPr lang="en-US" sz="4000" b="1" dirty="0" smtClean="0">
                <a:solidFill>
                  <a:srgbClr val="FFFFFF"/>
                </a:solidFill>
              </a:rPr>
              <a:t>Recommendations</a:t>
            </a:r>
            <a:endParaRPr lang="en-US" sz="4000" b="1" dirty="0">
              <a:solidFill>
                <a:srgbClr val="FFFFFF"/>
              </a:solidFill>
            </a:endParaRPr>
          </a:p>
        </p:txBody>
      </p:sp>
      <p:sp>
        <p:nvSpPr>
          <p:cNvPr id="2" name="TextBox 1"/>
          <p:cNvSpPr txBox="1"/>
          <p:nvPr/>
        </p:nvSpPr>
        <p:spPr>
          <a:xfrm>
            <a:off x="149412" y="1225177"/>
            <a:ext cx="8845176" cy="584776"/>
          </a:xfrm>
          <a:prstGeom prst="rect">
            <a:avLst/>
          </a:prstGeom>
          <a:noFill/>
        </p:spPr>
        <p:txBody>
          <a:bodyPr wrap="square" rtlCol="0">
            <a:spAutoFit/>
          </a:bodyPr>
          <a:lstStyle/>
          <a:p>
            <a:pPr marL="457200" indent="-457200">
              <a:buFont typeface="Arial"/>
              <a:buChar char="•"/>
            </a:pPr>
            <a:endParaRPr lang="en-US" sz="3200" dirty="0"/>
          </a:p>
        </p:txBody>
      </p:sp>
      <p:sp>
        <p:nvSpPr>
          <p:cNvPr id="3" name="Rectangle 2"/>
          <p:cNvSpPr/>
          <p:nvPr/>
        </p:nvSpPr>
        <p:spPr>
          <a:xfrm>
            <a:off x="328706" y="916875"/>
            <a:ext cx="8531412" cy="5262980"/>
          </a:xfrm>
          <a:prstGeom prst="rect">
            <a:avLst/>
          </a:prstGeom>
        </p:spPr>
        <p:txBody>
          <a:bodyPr wrap="square">
            <a:spAutoFit/>
          </a:bodyPr>
          <a:lstStyle/>
          <a:p>
            <a:r>
              <a:rPr lang="en-US" sz="2800" dirty="0"/>
              <a:t>D</a:t>
            </a:r>
            <a:r>
              <a:rPr lang="en-US" sz="2800" dirty="0" smtClean="0"/>
              <a:t>esire </a:t>
            </a:r>
            <a:r>
              <a:rPr lang="en-US" sz="2800" dirty="0"/>
              <a:t>for </a:t>
            </a:r>
            <a:r>
              <a:rPr lang="en-US" sz="2800" i="1" dirty="0">
                <a:solidFill>
                  <a:srgbClr val="FF6600"/>
                </a:solidFill>
              </a:rPr>
              <a:t>openness</a:t>
            </a:r>
            <a:r>
              <a:rPr lang="en-US" sz="2800" dirty="0">
                <a:solidFill>
                  <a:srgbClr val="FF6600"/>
                </a:solidFill>
              </a:rPr>
              <a:t> </a:t>
            </a:r>
            <a:r>
              <a:rPr lang="en-US" sz="2800" dirty="0"/>
              <a:t>and </a:t>
            </a:r>
            <a:r>
              <a:rPr lang="en-US" sz="2800" i="1" dirty="0">
                <a:solidFill>
                  <a:srgbClr val="FF6600"/>
                </a:solidFill>
              </a:rPr>
              <a:t>leadership</a:t>
            </a:r>
            <a:r>
              <a:rPr lang="en-US" sz="2800" dirty="0">
                <a:solidFill>
                  <a:srgbClr val="FF6600"/>
                </a:solidFill>
              </a:rPr>
              <a:t> </a:t>
            </a:r>
            <a:r>
              <a:rPr lang="en-US" sz="2800" dirty="0"/>
              <a:t>from the LVC for all participating observers (GW and EM) to report findings </a:t>
            </a:r>
            <a:r>
              <a:rPr lang="en-US" sz="2800" i="1" dirty="0"/>
              <a:t>quickly</a:t>
            </a:r>
            <a:r>
              <a:rPr lang="en-US" sz="2800" dirty="0"/>
              <a:t> so that follow-ups can be optimized. This could be expressed as a strong request, e.g., when signing MOUs. </a:t>
            </a:r>
            <a:endParaRPr lang="en-US" sz="2800" dirty="0" smtClean="0"/>
          </a:p>
          <a:p>
            <a:endParaRPr lang="en-US" sz="2800" dirty="0" smtClean="0"/>
          </a:p>
          <a:p>
            <a:r>
              <a:rPr lang="en-US" sz="2800" dirty="0" smtClean="0"/>
              <a:t>The LVC should consider an</a:t>
            </a:r>
            <a:r>
              <a:rPr lang="en-US" sz="2800" i="1" dirty="0" smtClean="0">
                <a:solidFill>
                  <a:srgbClr val="3366FF"/>
                </a:solidFill>
              </a:rPr>
              <a:t> open call</a:t>
            </a:r>
            <a:r>
              <a:rPr lang="en-US" sz="2800" dirty="0" smtClean="0"/>
              <a:t> for MOUs (perhaps focused via a few science areas). The behind-the-scenes structure in place right now does not represent the openness we'd like to see fostered in these joint GW+EM efforts.</a:t>
            </a:r>
          </a:p>
          <a:p>
            <a:endParaRPr lang="en-US" sz="2800" dirty="0" smtClean="0"/>
          </a:p>
          <a:p>
            <a:r>
              <a:rPr lang="en-US" sz="2800" dirty="0" smtClean="0"/>
              <a:t>The LVC should have MOU structure targeting </a:t>
            </a:r>
            <a:r>
              <a:rPr lang="en-US" sz="2800" i="1" dirty="0" smtClean="0">
                <a:solidFill>
                  <a:srgbClr val="3366FF"/>
                </a:solidFill>
              </a:rPr>
              <a:t>theorists</a:t>
            </a:r>
            <a:r>
              <a:rPr lang="en-US" sz="2800" dirty="0" smtClean="0"/>
              <a:t>. </a:t>
            </a:r>
            <a:r>
              <a:rPr lang="en-US" sz="2800" dirty="0"/>
              <a:t> </a:t>
            </a:r>
          </a:p>
        </p:txBody>
      </p:sp>
    </p:spTree>
    <p:extLst>
      <p:ext uri="{BB962C8B-B14F-4D97-AF65-F5344CB8AC3E}">
        <p14:creationId xmlns:p14="http://schemas.microsoft.com/office/powerpoint/2010/main" val="393670003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1" y="0"/>
            <a:ext cx="9144000" cy="707886"/>
          </a:xfrm>
          <a:prstGeom prst="rect">
            <a:avLst/>
          </a:prstGeom>
          <a:solidFill>
            <a:schemeClr val="accent2">
              <a:lumMod val="75000"/>
            </a:schemeClr>
          </a:solidFill>
          <a:ln w="9525">
            <a:noFill/>
            <a:miter lim="800000"/>
            <a:headEnd/>
            <a:tailEnd/>
          </a:ln>
        </p:spPr>
        <p:txBody>
          <a:bodyPr wrap="square">
            <a:prstTxWarp prst="textNoShape">
              <a:avLst/>
            </a:prstTxWarp>
            <a:spAutoFit/>
          </a:bodyPr>
          <a:lstStyle/>
          <a:p>
            <a:pPr algn="ctr" fontAlgn="base">
              <a:spcBef>
                <a:spcPct val="0"/>
              </a:spcBef>
              <a:spcAft>
                <a:spcPct val="0"/>
              </a:spcAft>
            </a:pPr>
            <a:r>
              <a:rPr lang="en-US" sz="4000" b="1" dirty="0" smtClean="0">
                <a:solidFill>
                  <a:srgbClr val="FFFFFF"/>
                </a:solidFill>
              </a:rPr>
              <a:t>How we saw our task</a:t>
            </a:r>
            <a:r>
              <a:rPr lang="is-IS" sz="4000" b="1" dirty="0" smtClean="0">
                <a:solidFill>
                  <a:srgbClr val="FFFFFF"/>
                </a:solidFill>
              </a:rPr>
              <a:t>…</a:t>
            </a:r>
            <a:endParaRPr lang="en-US" sz="4000" b="1" dirty="0">
              <a:solidFill>
                <a:srgbClr val="FFFFFF"/>
              </a:solidFill>
            </a:endParaRPr>
          </a:p>
        </p:txBody>
      </p:sp>
      <p:sp>
        <p:nvSpPr>
          <p:cNvPr id="2" name="TextBox 1"/>
          <p:cNvSpPr txBox="1"/>
          <p:nvPr/>
        </p:nvSpPr>
        <p:spPr>
          <a:xfrm>
            <a:off x="358590" y="1001062"/>
            <a:ext cx="8426823" cy="4870564"/>
          </a:xfrm>
          <a:prstGeom prst="rect">
            <a:avLst/>
          </a:prstGeom>
          <a:noFill/>
        </p:spPr>
        <p:txBody>
          <a:bodyPr wrap="square" rtlCol="0">
            <a:spAutoFit/>
          </a:bodyPr>
          <a:lstStyle/>
          <a:p>
            <a:pPr marL="457200" indent="-457200">
              <a:lnSpc>
                <a:spcPct val="130000"/>
              </a:lnSpc>
              <a:buFont typeface="Arial"/>
              <a:buChar char="•"/>
            </a:pPr>
            <a:r>
              <a:rPr lang="en-US" sz="3000" dirty="0"/>
              <a:t>S</a:t>
            </a:r>
            <a:r>
              <a:rPr lang="en-US" sz="3000" dirty="0" smtClean="0"/>
              <a:t>cience for focused </a:t>
            </a:r>
            <a:r>
              <a:rPr lang="en-US" sz="3000" dirty="0"/>
              <a:t>GW/EM collaboration </a:t>
            </a:r>
            <a:r>
              <a:rPr lang="en-US" sz="3000" dirty="0" smtClean="0"/>
              <a:t>efforts</a:t>
            </a:r>
            <a:r>
              <a:rPr lang="en-US" sz="3000" dirty="0"/>
              <a:t> </a:t>
            </a:r>
          </a:p>
          <a:p>
            <a:pPr marL="457200" indent="-457200">
              <a:lnSpc>
                <a:spcPct val="130000"/>
              </a:lnSpc>
              <a:buFont typeface="Arial"/>
              <a:buChar char="•"/>
            </a:pPr>
            <a:r>
              <a:rPr lang="en-US" sz="3000" dirty="0" smtClean="0"/>
              <a:t>High-</a:t>
            </a:r>
            <a:r>
              <a:rPr lang="en-US" sz="3000" dirty="0"/>
              <a:t>impact joint analysis </a:t>
            </a:r>
            <a:r>
              <a:rPr lang="en-US" sz="3000" dirty="0" smtClean="0"/>
              <a:t>projects</a:t>
            </a:r>
          </a:p>
          <a:p>
            <a:pPr marL="457200" indent="-457200">
              <a:lnSpc>
                <a:spcPct val="130000"/>
              </a:lnSpc>
              <a:buFont typeface="Arial"/>
              <a:buChar char="•"/>
            </a:pPr>
            <a:r>
              <a:rPr lang="en-US" sz="3000" dirty="0"/>
              <a:t>S</a:t>
            </a:r>
            <a:r>
              <a:rPr lang="en-US" sz="3000" dirty="0" smtClean="0"/>
              <a:t>cience </a:t>
            </a:r>
            <a:r>
              <a:rPr lang="en-US" sz="3000" dirty="0"/>
              <a:t>that is </a:t>
            </a:r>
            <a:r>
              <a:rPr lang="en-US" sz="3000" i="1" dirty="0" smtClean="0">
                <a:solidFill>
                  <a:srgbClr val="3366FF"/>
                </a:solidFill>
              </a:rPr>
              <a:t>time </a:t>
            </a:r>
            <a:r>
              <a:rPr lang="en-US" sz="3000" i="1" dirty="0">
                <a:solidFill>
                  <a:srgbClr val="3366FF"/>
                </a:solidFill>
              </a:rPr>
              <a:t>critical</a:t>
            </a:r>
          </a:p>
          <a:p>
            <a:pPr marL="457200" indent="-457200">
              <a:lnSpc>
                <a:spcPct val="130000"/>
              </a:lnSpc>
              <a:buFont typeface="Arial"/>
              <a:buChar char="•"/>
            </a:pPr>
            <a:r>
              <a:rPr lang="en-US" sz="3000" dirty="0"/>
              <a:t>A</a:t>
            </a:r>
            <a:r>
              <a:rPr lang="en-US" sz="3000" dirty="0" smtClean="0"/>
              <a:t>dded </a:t>
            </a:r>
            <a:r>
              <a:rPr lang="en-US" sz="3000" dirty="0"/>
              <a:t>value of MOUs vs. public </a:t>
            </a:r>
            <a:r>
              <a:rPr lang="en-US" sz="3000" dirty="0" smtClean="0"/>
              <a:t>releases</a:t>
            </a:r>
            <a:endParaRPr lang="en-US" sz="3000" dirty="0"/>
          </a:p>
          <a:p>
            <a:pPr marL="457200" indent="-457200">
              <a:lnSpc>
                <a:spcPct val="130000"/>
              </a:lnSpc>
              <a:buFont typeface="Arial"/>
              <a:buChar char="•"/>
            </a:pPr>
            <a:r>
              <a:rPr lang="en-US" sz="3000" dirty="0"/>
              <a:t>S</a:t>
            </a:r>
            <a:r>
              <a:rPr lang="en-US" sz="3000" dirty="0" smtClean="0"/>
              <a:t>tructure </a:t>
            </a:r>
            <a:r>
              <a:rPr lang="en-US" sz="3000" dirty="0"/>
              <a:t>for MOUs (peer-to-</a:t>
            </a:r>
            <a:r>
              <a:rPr lang="en-US" sz="3000" dirty="0" smtClean="0"/>
              <a:t>peer</a:t>
            </a:r>
            <a:r>
              <a:rPr lang="en-US" sz="3000" dirty="0"/>
              <a:t> </a:t>
            </a:r>
            <a:r>
              <a:rPr lang="en-US" sz="3000" dirty="0" smtClean="0"/>
              <a:t>vs. broader </a:t>
            </a:r>
            <a:r>
              <a:rPr lang="en-US" sz="3000" dirty="0"/>
              <a:t>groups)</a:t>
            </a:r>
          </a:p>
          <a:p>
            <a:pPr marL="457200" indent="-457200">
              <a:lnSpc>
                <a:spcPct val="130000"/>
              </a:lnSpc>
              <a:buFont typeface="Arial"/>
              <a:buChar char="•"/>
            </a:pPr>
            <a:r>
              <a:rPr lang="en-US" sz="3000" dirty="0"/>
              <a:t>M</a:t>
            </a:r>
            <a:r>
              <a:rPr lang="en-US" sz="3000" dirty="0" smtClean="0"/>
              <a:t>anagement </a:t>
            </a:r>
            <a:r>
              <a:rPr lang="en-US" sz="3000" dirty="0"/>
              <a:t>of MOU and DDT-style requests for facilities and </a:t>
            </a:r>
            <a:r>
              <a:rPr lang="en-US" sz="3000" dirty="0" smtClean="0"/>
              <a:t>groups</a:t>
            </a:r>
            <a:endParaRPr lang="en-US" sz="3000" dirty="0"/>
          </a:p>
        </p:txBody>
      </p:sp>
    </p:spTree>
    <p:extLst>
      <p:ext uri="{BB962C8B-B14F-4D97-AF65-F5344CB8AC3E}">
        <p14:creationId xmlns:p14="http://schemas.microsoft.com/office/powerpoint/2010/main" val="294570862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1" y="0"/>
            <a:ext cx="9144000" cy="707886"/>
          </a:xfrm>
          <a:prstGeom prst="rect">
            <a:avLst/>
          </a:prstGeom>
          <a:solidFill>
            <a:schemeClr val="accent2">
              <a:lumMod val="75000"/>
            </a:schemeClr>
          </a:solidFill>
          <a:ln w="9525">
            <a:noFill/>
            <a:miter lim="800000"/>
            <a:headEnd/>
            <a:tailEnd/>
          </a:ln>
        </p:spPr>
        <p:txBody>
          <a:bodyPr wrap="square">
            <a:prstTxWarp prst="textNoShape">
              <a:avLst/>
            </a:prstTxWarp>
            <a:spAutoFit/>
          </a:bodyPr>
          <a:lstStyle/>
          <a:p>
            <a:pPr algn="ctr" fontAlgn="base">
              <a:spcBef>
                <a:spcPct val="0"/>
              </a:spcBef>
              <a:spcAft>
                <a:spcPct val="0"/>
              </a:spcAft>
            </a:pPr>
            <a:r>
              <a:rPr lang="en-US" sz="4000" b="1" dirty="0" smtClean="0">
                <a:solidFill>
                  <a:srgbClr val="FFFFFF"/>
                </a:solidFill>
              </a:rPr>
              <a:t>Interesting Science Topics</a:t>
            </a:r>
            <a:endParaRPr lang="en-US" sz="4000" b="1" dirty="0">
              <a:solidFill>
                <a:srgbClr val="FFFFFF"/>
              </a:solidFill>
            </a:endParaRPr>
          </a:p>
        </p:txBody>
      </p:sp>
      <p:sp>
        <p:nvSpPr>
          <p:cNvPr id="2" name="TextBox 1"/>
          <p:cNvSpPr txBox="1"/>
          <p:nvPr/>
        </p:nvSpPr>
        <p:spPr>
          <a:xfrm>
            <a:off x="149412" y="956239"/>
            <a:ext cx="8845176" cy="6097054"/>
          </a:xfrm>
          <a:prstGeom prst="rect">
            <a:avLst/>
          </a:prstGeom>
          <a:noFill/>
        </p:spPr>
        <p:txBody>
          <a:bodyPr wrap="square" rtlCol="0">
            <a:spAutoFit/>
          </a:bodyPr>
          <a:lstStyle/>
          <a:p>
            <a:pPr lvl="1" indent="-457200">
              <a:lnSpc>
                <a:spcPct val="120000"/>
              </a:lnSpc>
              <a:buFont typeface="Arial"/>
              <a:buChar char="•"/>
            </a:pPr>
            <a:r>
              <a:rPr lang="en-US" sz="3000" dirty="0" err="1" smtClean="0"/>
              <a:t>GW+broadband</a:t>
            </a:r>
            <a:r>
              <a:rPr lang="en-US" sz="3000" dirty="0" smtClean="0"/>
              <a:t> modeling: </a:t>
            </a:r>
            <a:r>
              <a:rPr lang="en-US" sz="3000" i="1" dirty="0" smtClean="0">
                <a:solidFill>
                  <a:schemeClr val="tx1">
                    <a:lumMod val="50000"/>
                    <a:lumOff val="50000"/>
                  </a:schemeClr>
                </a:solidFill>
              </a:rPr>
              <a:t>ripe for joint analyses on longer timescales</a:t>
            </a:r>
            <a:endParaRPr lang="en-US" sz="3000" dirty="0" smtClean="0"/>
          </a:p>
          <a:p>
            <a:pPr marL="971550" lvl="1" indent="-514350">
              <a:lnSpc>
                <a:spcPct val="120000"/>
              </a:lnSpc>
              <a:buFont typeface="+mj-lt"/>
              <a:buAutoNum type="arabicPeriod"/>
            </a:pPr>
            <a:r>
              <a:rPr lang="en-US" sz="2800" dirty="0" smtClean="0"/>
              <a:t>radioactive processes/</a:t>
            </a:r>
            <a:r>
              <a:rPr lang="en-US" sz="2800" dirty="0" err="1" smtClean="0"/>
              <a:t>kilonova</a:t>
            </a:r>
            <a:endParaRPr lang="en-US" sz="2800" dirty="0"/>
          </a:p>
          <a:p>
            <a:pPr marL="971550" lvl="1" indent="-514350">
              <a:lnSpc>
                <a:spcPct val="120000"/>
              </a:lnSpc>
              <a:buFont typeface="+mj-lt"/>
              <a:buAutoNum type="arabicPeriod"/>
            </a:pPr>
            <a:r>
              <a:rPr lang="en-US" sz="2800" dirty="0" smtClean="0"/>
              <a:t>afterglow/outflows (jets, cocoons, </a:t>
            </a:r>
            <a:r>
              <a:rPr lang="en-US" sz="2800" dirty="0" err="1" smtClean="0"/>
              <a:t>etc</a:t>
            </a:r>
            <a:r>
              <a:rPr lang="en-US" sz="2800" dirty="0" smtClean="0"/>
              <a:t>)</a:t>
            </a:r>
          </a:p>
          <a:p>
            <a:pPr lvl="1">
              <a:lnSpc>
                <a:spcPct val="120000"/>
              </a:lnSpc>
            </a:pPr>
            <a:endParaRPr lang="en-US" sz="1000" dirty="0" smtClean="0"/>
          </a:p>
          <a:p>
            <a:pPr marL="457200" indent="-457200">
              <a:lnSpc>
                <a:spcPct val="120000"/>
              </a:lnSpc>
              <a:buFont typeface="Arial"/>
              <a:buChar char="•"/>
            </a:pPr>
            <a:r>
              <a:rPr lang="en-US" sz="3000" dirty="0" smtClean="0"/>
              <a:t>Impact of tides/NS heating: </a:t>
            </a:r>
            <a:r>
              <a:rPr lang="en-US" sz="3000" i="1" dirty="0" smtClean="0">
                <a:solidFill>
                  <a:srgbClr val="7F7F7F"/>
                </a:solidFill>
              </a:rPr>
              <a:t>MOU in the making and broad interest in the community</a:t>
            </a:r>
          </a:p>
          <a:p>
            <a:pPr>
              <a:lnSpc>
                <a:spcPct val="120000"/>
              </a:lnSpc>
            </a:pPr>
            <a:endParaRPr lang="en-US" sz="1000" i="1" dirty="0" smtClean="0">
              <a:solidFill>
                <a:srgbClr val="7F7F7F"/>
              </a:solidFill>
            </a:endParaRPr>
          </a:p>
          <a:p>
            <a:pPr marL="457200" indent="-457200">
              <a:lnSpc>
                <a:spcPct val="120000"/>
              </a:lnSpc>
              <a:buFont typeface="Arial"/>
              <a:buChar char="•"/>
            </a:pPr>
            <a:r>
              <a:rPr lang="en-US" sz="3000" dirty="0" smtClean="0"/>
              <a:t>NS EOS: </a:t>
            </a:r>
            <a:r>
              <a:rPr lang="en-US" sz="3000" i="1" dirty="0" smtClean="0">
                <a:solidFill>
                  <a:srgbClr val="7F7F7F"/>
                </a:solidFill>
              </a:rPr>
              <a:t>important for both EM and GW </a:t>
            </a:r>
            <a:r>
              <a:rPr lang="en-US" sz="3000" i="1" dirty="0" err="1" smtClean="0">
                <a:solidFill>
                  <a:srgbClr val="7F7F7F"/>
                </a:solidFill>
              </a:rPr>
              <a:t>obs</a:t>
            </a:r>
            <a:endParaRPr lang="en-US" sz="3000" i="1" dirty="0" smtClean="0">
              <a:solidFill>
                <a:srgbClr val="7F7F7F"/>
              </a:solidFill>
            </a:endParaRPr>
          </a:p>
          <a:p>
            <a:pPr>
              <a:lnSpc>
                <a:spcPct val="120000"/>
              </a:lnSpc>
            </a:pPr>
            <a:endParaRPr lang="en-US" sz="1000" i="1" dirty="0" smtClean="0">
              <a:solidFill>
                <a:srgbClr val="7F7F7F"/>
              </a:solidFill>
            </a:endParaRPr>
          </a:p>
          <a:p>
            <a:pPr marL="457200" indent="-457200">
              <a:lnSpc>
                <a:spcPct val="120000"/>
              </a:lnSpc>
              <a:buFont typeface="Arial"/>
              <a:buChar char="•"/>
            </a:pPr>
            <a:r>
              <a:rPr lang="en-US" sz="3000" dirty="0" err="1" smtClean="0"/>
              <a:t>Kilonovae</a:t>
            </a:r>
            <a:r>
              <a:rPr lang="en-US" sz="3000" dirty="0" smtClean="0"/>
              <a:t> searches: </a:t>
            </a:r>
            <a:r>
              <a:rPr lang="en-US" sz="3000" i="1" dirty="0" smtClean="0">
                <a:solidFill>
                  <a:srgbClr val="7F7F7F"/>
                </a:solidFill>
              </a:rPr>
              <a:t>would benefit from more collaboration on short timescales (hours to days)</a:t>
            </a:r>
          </a:p>
          <a:p>
            <a:pPr>
              <a:lnSpc>
                <a:spcPct val="120000"/>
              </a:lnSpc>
            </a:pPr>
            <a:endParaRPr lang="en-US" sz="3000" dirty="0"/>
          </a:p>
        </p:txBody>
      </p:sp>
    </p:spTree>
    <p:extLst>
      <p:ext uri="{BB962C8B-B14F-4D97-AF65-F5344CB8AC3E}">
        <p14:creationId xmlns:p14="http://schemas.microsoft.com/office/powerpoint/2010/main" val="163355509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1" y="0"/>
            <a:ext cx="9144000" cy="707886"/>
          </a:xfrm>
          <a:prstGeom prst="rect">
            <a:avLst/>
          </a:prstGeom>
          <a:solidFill>
            <a:schemeClr val="accent2">
              <a:lumMod val="75000"/>
            </a:schemeClr>
          </a:solidFill>
          <a:ln w="9525">
            <a:noFill/>
            <a:miter lim="800000"/>
            <a:headEnd/>
            <a:tailEnd/>
          </a:ln>
        </p:spPr>
        <p:txBody>
          <a:bodyPr wrap="square">
            <a:prstTxWarp prst="textNoShape">
              <a:avLst/>
            </a:prstTxWarp>
            <a:spAutoFit/>
          </a:bodyPr>
          <a:lstStyle/>
          <a:p>
            <a:pPr algn="ctr" fontAlgn="base">
              <a:spcBef>
                <a:spcPct val="0"/>
              </a:spcBef>
              <a:spcAft>
                <a:spcPct val="0"/>
              </a:spcAft>
            </a:pPr>
            <a:r>
              <a:rPr lang="en-US" sz="4000" b="1" dirty="0" smtClean="0">
                <a:solidFill>
                  <a:srgbClr val="FFFFFF"/>
                </a:solidFill>
              </a:rPr>
              <a:t>Coveted GW Parameters</a:t>
            </a:r>
            <a:endParaRPr lang="en-US" sz="4000" b="1" dirty="0">
              <a:solidFill>
                <a:srgbClr val="FFFFFF"/>
              </a:solidFill>
            </a:endParaRPr>
          </a:p>
        </p:txBody>
      </p:sp>
      <p:sp>
        <p:nvSpPr>
          <p:cNvPr id="2" name="TextBox 1"/>
          <p:cNvSpPr txBox="1"/>
          <p:nvPr/>
        </p:nvSpPr>
        <p:spPr>
          <a:xfrm>
            <a:off x="463180" y="1030944"/>
            <a:ext cx="8202706" cy="4508927"/>
          </a:xfrm>
          <a:prstGeom prst="rect">
            <a:avLst/>
          </a:prstGeom>
          <a:noFill/>
        </p:spPr>
        <p:txBody>
          <a:bodyPr wrap="square" rtlCol="0">
            <a:spAutoFit/>
          </a:bodyPr>
          <a:lstStyle/>
          <a:p>
            <a:pPr marL="457200" indent="-457200">
              <a:lnSpc>
                <a:spcPct val="120000"/>
              </a:lnSpc>
              <a:buFont typeface="Arial"/>
              <a:buChar char="•"/>
            </a:pPr>
            <a:r>
              <a:rPr lang="en-US" sz="3000" dirty="0" smtClean="0"/>
              <a:t>INCLINATION</a:t>
            </a:r>
            <a:endParaRPr lang="en-US" sz="3000" dirty="0"/>
          </a:p>
          <a:p>
            <a:pPr marL="457200" indent="-457200">
              <a:lnSpc>
                <a:spcPct val="120000"/>
              </a:lnSpc>
              <a:buFont typeface="Arial"/>
              <a:buChar char="•"/>
            </a:pPr>
            <a:r>
              <a:rPr lang="en-US" sz="3000" dirty="0" smtClean="0"/>
              <a:t>merger </a:t>
            </a:r>
            <a:r>
              <a:rPr lang="en-US" sz="3000" dirty="0"/>
              <a:t>remnant </a:t>
            </a:r>
            <a:r>
              <a:rPr lang="en-US" sz="3000" dirty="0" smtClean="0"/>
              <a:t>mass</a:t>
            </a:r>
          </a:p>
          <a:p>
            <a:pPr marL="457200" indent="-457200">
              <a:lnSpc>
                <a:spcPct val="120000"/>
              </a:lnSpc>
              <a:buFont typeface="Arial"/>
              <a:buChar char="•"/>
            </a:pPr>
            <a:r>
              <a:rPr lang="en-US" sz="3000" dirty="0" smtClean="0"/>
              <a:t>merger </a:t>
            </a:r>
            <a:r>
              <a:rPr lang="en-US" sz="3000" dirty="0"/>
              <a:t>remnant </a:t>
            </a:r>
            <a:r>
              <a:rPr lang="en-US" sz="3000" dirty="0" smtClean="0"/>
              <a:t>lifetime</a:t>
            </a:r>
          </a:p>
          <a:p>
            <a:pPr marL="457200" indent="-457200">
              <a:lnSpc>
                <a:spcPct val="120000"/>
              </a:lnSpc>
              <a:buFont typeface="Arial"/>
              <a:buChar char="•"/>
            </a:pPr>
            <a:r>
              <a:rPr lang="en-US" sz="3000" dirty="0" smtClean="0"/>
              <a:t>jet </a:t>
            </a:r>
            <a:r>
              <a:rPr lang="en-US" sz="3000" dirty="0"/>
              <a:t>angle, </a:t>
            </a:r>
            <a:r>
              <a:rPr lang="en-US" sz="3000" dirty="0" err="1"/>
              <a:t>ejecta</a:t>
            </a:r>
            <a:r>
              <a:rPr lang="en-US" sz="3000" dirty="0"/>
              <a:t> geometry (# of outflow </a:t>
            </a:r>
            <a:r>
              <a:rPr lang="en-US" sz="3000" dirty="0" smtClean="0"/>
              <a:t>axes)</a:t>
            </a:r>
          </a:p>
          <a:p>
            <a:pPr marL="457200" indent="-457200">
              <a:lnSpc>
                <a:spcPct val="120000"/>
              </a:lnSpc>
              <a:buFont typeface="Arial"/>
              <a:buChar char="•"/>
            </a:pPr>
            <a:r>
              <a:rPr lang="en-US" sz="3000" dirty="0" smtClean="0"/>
              <a:t>Love Number</a:t>
            </a:r>
          </a:p>
          <a:p>
            <a:pPr marL="457200" indent="-457200">
              <a:lnSpc>
                <a:spcPct val="120000"/>
              </a:lnSpc>
              <a:buFont typeface="Arial"/>
              <a:buChar char="•"/>
            </a:pPr>
            <a:r>
              <a:rPr lang="en-US" sz="3000" dirty="0" smtClean="0"/>
              <a:t>NS </a:t>
            </a:r>
            <a:r>
              <a:rPr lang="en-US" sz="3000" dirty="0"/>
              <a:t>size/compactness (EOS</a:t>
            </a:r>
            <a:r>
              <a:rPr lang="en-US" sz="3000" dirty="0" smtClean="0"/>
              <a:t>) </a:t>
            </a:r>
          </a:p>
          <a:p>
            <a:pPr marL="457200" indent="-457200">
              <a:lnSpc>
                <a:spcPct val="120000"/>
              </a:lnSpc>
              <a:buFont typeface="Arial"/>
              <a:buChar char="•"/>
            </a:pPr>
            <a:r>
              <a:rPr lang="en-US" sz="3000" dirty="0" smtClean="0"/>
              <a:t>vertical </a:t>
            </a:r>
            <a:r>
              <a:rPr lang="en-US" sz="3000" dirty="0"/>
              <a:t>extent of any disk (also related to "compactness" of </a:t>
            </a:r>
            <a:r>
              <a:rPr lang="en-US" sz="3000" dirty="0" smtClean="0"/>
              <a:t>system)</a:t>
            </a:r>
            <a:endParaRPr lang="en-US" sz="3000" dirty="0"/>
          </a:p>
        </p:txBody>
      </p:sp>
    </p:spTree>
    <p:extLst>
      <p:ext uri="{BB962C8B-B14F-4D97-AF65-F5344CB8AC3E}">
        <p14:creationId xmlns:p14="http://schemas.microsoft.com/office/powerpoint/2010/main" val="24360552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1" y="0"/>
            <a:ext cx="9144000" cy="707886"/>
          </a:xfrm>
          <a:prstGeom prst="rect">
            <a:avLst/>
          </a:prstGeom>
          <a:solidFill>
            <a:schemeClr val="accent2">
              <a:lumMod val="75000"/>
            </a:schemeClr>
          </a:solidFill>
          <a:ln w="9525">
            <a:noFill/>
            <a:miter lim="800000"/>
            <a:headEnd/>
            <a:tailEnd/>
          </a:ln>
        </p:spPr>
        <p:txBody>
          <a:bodyPr wrap="square">
            <a:prstTxWarp prst="textNoShape">
              <a:avLst/>
            </a:prstTxWarp>
            <a:spAutoFit/>
          </a:bodyPr>
          <a:lstStyle/>
          <a:p>
            <a:pPr algn="ctr" fontAlgn="base">
              <a:spcBef>
                <a:spcPct val="0"/>
              </a:spcBef>
              <a:spcAft>
                <a:spcPct val="0"/>
              </a:spcAft>
            </a:pPr>
            <a:r>
              <a:rPr lang="en-US" sz="4000" b="1" dirty="0" smtClean="0">
                <a:solidFill>
                  <a:srgbClr val="FFFFFF"/>
                </a:solidFill>
              </a:rPr>
              <a:t>GW Posteriors</a:t>
            </a:r>
            <a:endParaRPr lang="en-US" sz="4000" b="1" dirty="0">
              <a:solidFill>
                <a:srgbClr val="FFFFFF"/>
              </a:solidFill>
            </a:endParaRPr>
          </a:p>
        </p:txBody>
      </p:sp>
      <p:sp>
        <p:nvSpPr>
          <p:cNvPr id="2" name="TextBox 1"/>
          <p:cNvSpPr txBox="1"/>
          <p:nvPr/>
        </p:nvSpPr>
        <p:spPr>
          <a:xfrm>
            <a:off x="702240" y="1166842"/>
            <a:ext cx="7724583" cy="4708981"/>
          </a:xfrm>
          <a:prstGeom prst="rect">
            <a:avLst/>
          </a:prstGeom>
          <a:noFill/>
        </p:spPr>
        <p:txBody>
          <a:bodyPr wrap="square" rtlCol="0">
            <a:spAutoFit/>
          </a:bodyPr>
          <a:lstStyle/>
          <a:p>
            <a:pPr marL="457200" indent="-457200">
              <a:lnSpc>
                <a:spcPct val="120000"/>
              </a:lnSpc>
              <a:buFont typeface="Arial"/>
              <a:buChar char="•"/>
            </a:pPr>
            <a:r>
              <a:rPr lang="en-US" sz="3000" dirty="0"/>
              <a:t>again, </a:t>
            </a:r>
            <a:r>
              <a:rPr lang="en-US" sz="3000" dirty="0" smtClean="0"/>
              <a:t>INCLINATION</a:t>
            </a:r>
          </a:p>
          <a:p>
            <a:pPr marL="457200" indent="-457200">
              <a:lnSpc>
                <a:spcPct val="120000"/>
              </a:lnSpc>
              <a:buFont typeface="Arial"/>
              <a:buChar char="•"/>
            </a:pPr>
            <a:r>
              <a:rPr lang="en-US" sz="3000" dirty="0" smtClean="0"/>
              <a:t>mass </a:t>
            </a:r>
            <a:r>
              <a:rPr lang="en-US" sz="3000" dirty="0"/>
              <a:t>ratio (total mass too, but maybe less crucial on short timescales</a:t>
            </a:r>
            <a:r>
              <a:rPr lang="en-US" sz="3000" dirty="0" smtClean="0"/>
              <a:t>)</a:t>
            </a:r>
          </a:p>
          <a:p>
            <a:pPr marL="457200" indent="-457200">
              <a:lnSpc>
                <a:spcPct val="120000"/>
              </a:lnSpc>
              <a:buFont typeface="Arial"/>
              <a:buChar char="•"/>
            </a:pPr>
            <a:r>
              <a:rPr lang="en-US" sz="3000" dirty="0" smtClean="0"/>
              <a:t>remnant </a:t>
            </a:r>
            <a:r>
              <a:rPr lang="en-US" sz="3000" dirty="0"/>
              <a:t>mass/</a:t>
            </a:r>
            <a:r>
              <a:rPr lang="en-US" sz="3000" dirty="0" smtClean="0"/>
              <a:t>lifetime</a:t>
            </a:r>
          </a:p>
          <a:p>
            <a:pPr marL="457200" indent="-457200">
              <a:lnSpc>
                <a:spcPct val="120000"/>
              </a:lnSpc>
              <a:buFont typeface="Arial"/>
              <a:buChar char="•"/>
            </a:pPr>
            <a:r>
              <a:rPr lang="en-US" sz="3000" dirty="0" smtClean="0"/>
              <a:t>disk properties</a:t>
            </a:r>
          </a:p>
          <a:p>
            <a:endParaRPr lang="en-US" sz="3000" dirty="0"/>
          </a:p>
          <a:p>
            <a:r>
              <a:rPr lang="en-US" sz="3000" i="1" dirty="0">
                <a:solidFill>
                  <a:srgbClr val="7F7F7F"/>
                </a:solidFill>
              </a:rPr>
              <a:t>Some of these, </a:t>
            </a:r>
            <a:r>
              <a:rPr lang="en-US" sz="3000" i="1" dirty="0" smtClean="0">
                <a:solidFill>
                  <a:srgbClr val="7F7F7F"/>
                </a:solidFill>
              </a:rPr>
              <a:t>inclination </a:t>
            </a:r>
            <a:r>
              <a:rPr lang="en-US" sz="3000" i="1" dirty="0">
                <a:solidFill>
                  <a:srgbClr val="7F7F7F"/>
                </a:solidFill>
              </a:rPr>
              <a:t>in particular, would inform (and could greatly impact) observing strategies on short timescales. </a:t>
            </a:r>
          </a:p>
        </p:txBody>
      </p:sp>
    </p:spTree>
    <p:extLst>
      <p:ext uri="{BB962C8B-B14F-4D97-AF65-F5344CB8AC3E}">
        <p14:creationId xmlns:p14="http://schemas.microsoft.com/office/powerpoint/2010/main" val="7170154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1" y="0"/>
            <a:ext cx="9144000" cy="707886"/>
          </a:xfrm>
          <a:prstGeom prst="rect">
            <a:avLst/>
          </a:prstGeom>
          <a:solidFill>
            <a:schemeClr val="accent2">
              <a:lumMod val="75000"/>
            </a:schemeClr>
          </a:solidFill>
          <a:ln w="9525">
            <a:noFill/>
            <a:miter lim="800000"/>
            <a:headEnd/>
            <a:tailEnd/>
          </a:ln>
        </p:spPr>
        <p:txBody>
          <a:bodyPr wrap="square">
            <a:prstTxWarp prst="textNoShape">
              <a:avLst/>
            </a:prstTxWarp>
            <a:spAutoFit/>
          </a:bodyPr>
          <a:lstStyle/>
          <a:p>
            <a:pPr algn="ctr" fontAlgn="base">
              <a:spcBef>
                <a:spcPct val="0"/>
              </a:spcBef>
              <a:spcAft>
                <a:spcPct val="0"/>
              </a:spcAft>
            </a:pPr>
            <a:r>
              <a:rPr lang="en-US" sz="4000" b="1" dirty="0" smtClean="0">
                <a:solidFill>
                  <a:srgbClr val="FFFFFF"/>
                </a:solidFill>
              </a:rPr>
              <a:t>Two Science Cases for MOUs</a:t>
            </a:r>
            <a:endParaRPr lang="en-US" sz="4000" b="1" dirty="0">
              <a:solidFill>
                <a:srgbClr val="FFFFFF"/>
              </a:solidFill>
            </a:endParaRPr>
          </a:p>
        </p:txBody>
      </p:sp>
      <p:sp>
        <p:nvSpPr>
          <p:cNvPr id="4" name="TextBox 3"/>
          <p:cNvSpPr txBox="1"/>
          <p:nvPr/>
        </p:nvSpPr>
        <p:spPr>
          <a:xfrm>
            <a:off x="149412" y="866593"/>
            <a:ext cx="8845176" cy="5772861"/>
          </a:xfrm>
          <a:prstGeom prst="rect">
            <a:avLst/>
          </a:prstGeom>
          <a:noFill/>
        </p:spPr>
        <p:txBody>
          <a:bodyPr wrap="square" rtlCol="0">
            <a:spAutoFit/>
          </a:bodyPr>
          <a:lstStyle/>
          <a:p>
            <a:pPr marL="514350" indent="-514350">
              <a:lnSpc>
                <a:spcPct val="110000"/>
              </a:lnSpc>
              <a:buFont typeface="+mj-lt"/>
              <a:buAutoNum type="arabicPeriod"/>
            </a:pPr>
            <a:r>
              <a:rPr lang="en-US" sz="2800" dirty="0"/>
              <a:t>W</a:t>
            </a:r>
            <a:r>
              <a:rPr lang="en-US" sz="2800" dirty="0" smtClean="0"/>
              <a:t>eak/</a:t>
            </a:r>
            <a:r>
              <a:rPr lang="en-US" sz="2800" dirty="0" err="1" smtClean="0"/>
              <a:t>subthreshold</a:t>
            </a:r>
            <a:r>
              <a:rPr lang="en-US" sz="2800" dirty="0" smtClean="0"/>
              <a:t> </a:t>
            </a:r>
            <a:r>
              <a:rPr lang="en-US" sz="2800" dirty="0" err="1" smtClean="0"/>
              <a:t>kilonovae</a:t>
            </a:r>
            <a:r>
              <a:rPr lang="en-US" sz="2800" dirty="0" smtClean="0"/>
              <a:t> </a:t>
            </a:r>
            <a:r>
              <a:rPr lang="en-US" sz="2800" dirty="0"/>
              <a:t>or </a:t>
            </a:r>
            <a:r>
              <a:rPr lang="en-US" sz="2800" dirty="0" smtClean="0"/>
              <a:t>faint supernovae + other </a:t>
            </a:r>
            <a:r>
              <a:rPr lang="en-US" sz="2800" dirty="0"/>
              <a:t>faint fast </a:t>
            </a:r>
            <a:r>
              <a:rPr lang="en-US" sz="2800" dirty="0" smtClean="0"/>
              <a:t>transients</a:t>
            </a:r>
          </a:p>
          <a:p>
            <a:pPr marL="971550" lvl="1" indent="-514350">
              <a:lnSpc>
                <a:spcPct val="110000"/>
              </a:lnSpc>
              <a:buFont typeface="Arial"/>
              <a:buChar char="•"/>
            </a:pPr>
            <a:r>
              <a:rPr lang="en-US" sz="2800" dirty="0" smtClean="0"/>
              <a:t>need </a:t>
            </a:r>
            <a:r>
              <a:rPr lang="en-US" sz="2800" dirty="0"/>
              <a:t>rapid joint analysis to asses whether </a:t>
            </a:r>
            <a:r>
              <a:rPr lang="en-US" sz="2800" dirty="0" smtClean="0"/>
              <a:t>targets are </a:t>
            </a:r>
            <a:r>
              <a:rPr lang="en-US" sz="2800" dirty="0"/>
              <a:t>interesting enough to pursue deeper </a:t>
            </a:r>
            <a:r>
              <a:rPr lang="en-US" sz="2800" dirty="0" err="1" smtClean="0"/>
              <a:t>obs</a:t>
            </a:r>
            <a:endParaRPr lang="en-US" sz="2800" dirty="0"/>
          </a:p>
          <a:p>
            <a:pPr marL="971550" lvl="1" indent="-514350">
              <a:lnSpc>
                <a:spcPct val="110000"/>
              </a:lnSpc>
              <a:buFont typeface="Arial"/>
              <a:buChar char="•"/>
            </a:pPr>
            <a:r>
              <a:rPr lang="en-US" sz="2800" dirty="0" smtClean="0"/>
              <a:t>low latency</a:t>
            </a:r>
            <a:endParaRPr lang="en-US" sz="2800" dirty="0"/>
          </a:p>
          <a:p>
            <a:pPr marL="971550" lvl="1" indent="-514350">
              <a:lnSpc>
                <a:spcPct val="110000"/>
              </a:lnSpc>
              <a:buFont typeface="Arial"/>
              <a:buChar char="•"/>
            </a:pPr>
            <a:r>
              <a:rPr lang="en-US" sz="2800" dirty="0" smtClean="0"/>
              <a:t>individual </a:t>
            </a:r>
            <a:r>
              <a:rPr lang="en-US" sz="2800" dirty="0"/>
              <a:t>events </a:t>
            </a:r>
            <a:r>
              <a:rPr lang="en-US" sz="2800" dirty="0" smtClean="0"/>
              <a:t>vs. stacked signals</a:t>
            </a:r>
            <a:endParaRPr lang="en-US" sz="2800" dirty="0"/>
          </a:p>
          <a:p>
            <a:pPr marL="514350" indent="-514350">
              <a:lnSpc>
                <a:spcPct val="110000"/>
              </a:lnSpc>
              <a:buFont typeface="+mj-lt"/>
              <a:buAutoNum type="arabicPeriod"/>
            </a:pPr>
            <a:r>
              <a:rPr lang="en-US" sz="2800" dirty="0"/>
              <a:t>G</a:t>
            </a:r>
            <a:r>
              <a:rPr lang="en-US" sz="2800" dirty="0" smtClean="0"/>
              <a:t>ravitationally </a:t>
            </a:r>
            <a:r>
              <a:rPr lang="en-US" sz="2800" dirty="0"/>
              <a:t>lensed </a:t>
            </a:r>
            <a:r>
              <a:rPr lang="en-US" sz="2800" dirty="0" smtClean="0"/>
              <a:t>signals</a:t>
            </a:r>
            <a:endParaRPr lang="en-US" sz="2800" dirty="0"/>
          </a:p>
          <a:p>
            <a:pPr marL="971550" lvl="1" indent="-514350">
              <a:lnSpc>
                <a:spcPct val="110000"/>
              </a:lnSpc>
              <a:buFont typeface="Arial"/>
              <a:buChar char="•"/>
            </a:pPr>
            <a:r>
              <a:rPr lang="en-US" sz="2800" dirty="0" smtClean="0"/>
              <a:t>need </a:t>
            </a:r>
            <a:r>
              <a:rPr lang="en-US" sz="2800" dirty="0"/>
              <a:t>a different pipeline or analysis </a:t>
            </a:r>
            <a:r>
              <a:rPr lang="en-US" sz="2800" dirty="0" smtClean="0"/>
              <a:t>technique</a:t>
            </a:r>
            <a:endParaRPr lang="en-US" sz="2800" dirty="0"/>
          </a:p>
          <a:p>
            <a:pPr marL="971550" lvl="1" indent="-514350">
              <a:lnSpc>
                <a:spcPct val="110000"/>
              </a:lnSpc>
              <a:buFont typeface="Arial"/>
              <a:buChar char="•"/>
            </a:pPr>
            <a:r>
              <a:rPr lang="en-US" sz="2800" dirty="0" smtClean="0"/>
              <a:t>if </a:t>
            </a:r>
            <a:r>
              <a:rPr lang="en-US" sz="2800" dirty="0"/>
              <a:t>we knew a signal could return this might inform LIGO/Virgo scheduling or maintenance </a:t>
            </a:r>
            <a:r>
              <a:rPr lang="en-US" sz="2800" dirty="0" smtClean="0"/>
              <a:t>outages</a:t>
            </a:r>
          </a:p>
          <a:p>
            <a:pPr marL="514350" indent="-514350">
              <a:lnSpc>
                <a:spcPct val="110000"/>
              </a:lnSpc>
              <a:buFont typeface="+mj-lt"/>
              <a:buAutoNum type="arabicPeriod"/>
            </a:pPr>
            <a:r>
              <a:rPr lang="en-US" sz="2800" dirty="0" smtClean="0">
                <a:solidFill>
                  <a:srgbClr val="7F7F7F"/>
                </a:solidFill>
              </a:rPr>
              <a:t>Also Tides and and Nearby Supernovae (MOUs)</a:t>
            </a:r>
          </a:p>
          <a:p>
            <a:pPr>
              <a:lnSpc>
                <a:spcPct val="110000"/>
              </a:lnSpc>
            </a:pPr>
            <a:endParaRPr lang="en-US" sz="2800" dirty="0"/>
          </a:p>
        </p:txBody>
      </p:sp>
    </p:spTree>
    <p:extLst>
      <p:ext uri="{BB962C8B-B14F-4D97-AF65-F5344CB8AC3E}">
        <p14:creationId xmlns:p14="http://schemas.microsoft.com/office/powerpoint/2010/main" val="38836300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1" y="0"/>
            <a:ext cx="9144000" cy="707886"/>
          </a:xfrm>
          <a:prstGeom prst="rect">
            <a:avLst/>
          </a:prstGeom>
          <a:solidFill>
            <a:schemeClr val="accent2">
              <a:lumMod val="75000"/>
            </a:schemeClr>
          </a:solidFill>
          <a:ln w="9525">
            <a:noFill/>
            <a:miter lim="800000"/>
            <a:headEnd/>
            <a:tailEnd/>
          </a:ln>
        </p:spPr>
        <p:txBody>
          <a:bodyPr wrap="square">
            <a:prstTxWarp prst="textNoShape">
              <a:avLst/>
            </a:prstTxWarp>
            <a:spAutoFit/>
          </a:bodyPr>
          <a:lstStyle/>
          <a:p>
            <a:pPr algn="ctr" fontAlgn="base">
              <a:spcBef>
                <a:spcPct val="0"/>
              </a:spcBef>
              <a:spcAft>
                <a:spcPct val="0"/>
              </a:spcAft>
            </a:pPr>
            <a:r>
              <a:rPr lang="en-US" sz="4000" b="1" dirty="0" smtClean="0">
                <a:solidFill>
                  <a:srgbClr val="FFFFFF"/>
                </a:solidFill>
              </a:rPr>
              <a:t>Pipelines/Analysis Packages</a:t>
            </a:r>
            <a:endParaRPr lang="en-US" sz="4000" b="1" dirty="0">
              <a:solidFill>
                <a:srgbClr val="FFFFFF"/>
              </a:solidFill>
            </a:endParaRPr>
          </a:p>
        </p:txBody>
      </p:sp>
      <p:sp>
        <p:nvSpPr>
          <p:cNvPr id="2" name="TextBox 1"/>
          <p:cNvSpPr txBox="1"/>
          <p:nvPr/>
        </p:nvSpPr>
        <p:spPr>
          <a:xfrm>
            <a:off x="149412" y="1225177"/>
            <a:ext cx="8845176" cy="584776"/>
          </a:xfrm>
          <a:prstGeom prst="rect">
            <a:avLst/>
          </a:prstGeom>
          <a:noFill/>
        </p:spPr>
        <p:txBody>
          <a:bodyPr wrap="square" rtlCol="0">
            <a:spAutoFit/>
          </a:bodyPr>
          <a:lstStyle/>
          <a:p>
            <a:pPr marL="457200" indent="-457200">
              <a:buFont typeface="Arial"/>
              <a:buChar char="•"/>
            </a:pPr>
            <a:endParaRPr lang="en-US" sz="3200" dirty="0"/>
          </a:p>
        </p:txBody>
      </p:sp>
      <p:sp>
        <p:nvSpPr>
          <p:cNvPr id="3" name="Rectangle 2"/>
          <p:cNvSpPr/>
          <p:nvPr/>
        </p:nvSpPr>
        <p:spPr>
          <a:xfrm>
            <a:off x="478114" y="1090706"/>
            <a:ext cx="8187762" cy="3697422"/>
          </a:xfrm>
          <a:prstGeom prst="rect">
            <a:avLst/>
          </a:prstGeom>
        </p:spPr>
        <p:txBody>
          <a:bodyPr wrap="square">
            <a:spAutoFit/>
          </a:bodyPr>
          <a:lstStyle/>
          <a:p>
            <a:pPr marL="457200" indent="-457200">
              <a:lnSpc>
                <a:spcPct val="120000"/>
              </a:lnSpc>
              <a:buFont typeface="Arial"/>
              <a:buChar char="•"/>
            </a:pPr>
            <a:r>
              <a:rPr lang="en-US" sz="2800" dirty="0"/>
              <a:t>O</a:t>
            </a:r>
            <a:r>
              <a:rPr lang="en-US" sz="2800" dirty="0" smtClean="0"/>
              <a:t>ne </a:t>
            </a:r>
            <a:r>
              <a:rPr lang="en-US" sz="2800" dirty="0"/>
              <a:t>(or more) for incorporating EM </a:t>
            </a:r>
            <a:r>
              <a:rPr lang="en-US" sz="2800" dirty="0" smtClean="0"/>
              <a:t>observational parameters </a:t>
            </a:r>
            <a:r>
              <a:rPr lang="en-US" sz="2800" dirty="0"/>
              <a:t>into GW searches </a:t>
            </a:r>
            <a:r>
              <a:rPr lang="en-US" sz="2800" dirty="0" smtClean="0"/>
              <a:t>(beyond Fermi)</a:t>
            </a:r>
            <a:endParaRPr lang="en-US" sz="2800" dirty="0"/>
          </a:p>
          <a:p>
            <a:pPr marL="457200" indent="-457200">
              <a:lnSpc>
                <a:spcPct val="120000"/>
              </a:lnSpc>
              <a:buFont typeface="Arial"/>
              <a:buChar char="•"/>
            </a:pPr>
            <a:r>
              <a:rPr lang="en-US" sz="2800" dirty="0" smtClean="0"/>
              <a:t>One </a:t>
            </a:r>
            <a:r>
              <a:rPr lang="en-US" sz="2800" dirty="0"/>
              <a:t>for </a:t>
            </a:r>
            <a:r>
              <a:rPr lang="en-US" sz="2800" dirty="0" err="1"/>
              <a:t>subthreshold</a:t>
            </a:r>
            <a:r>
              <a:rPr lang="en-US" sz="2800" dirty="0"/>
              <a:t>/faint </a:t>
            </a:r>
            <a:r>
              <a:rPr lang="en-US" sz="2800" dirty="0" err="1"/>
              <a:t>kilonovae</a:t>
            </a:r>
            <a:r>
              <a:rPr lang="en-US" sz="2800" dirty="0"/>
              <a:t>, and maybe faint </a:t>
            </a:r>
            <a:r>
              <a:rPr lang="en-US" sz="2800" dirty="0" err="1"/>
              <a:t>SNe</a:t>
            </a:r>
            <a:r>
              <a:rPr lang="en-US" sz="2800" dirty="0"/>
              <a:t> (could involve stacked EM or GW signals)</a:t>
            </a:r>
          </a:p>
          <a:p>
            <a:pPr marL="457200" indent="-457200">
              <a:lnSpc>
                <a:spcPct val="120000"/>
              </a:lnSpc>
              <a:buFont typeface="Arial"/>
              <a:buChar char="•"/>
            </a:pPr>
            <a:r>
              <a:rPr lang="en-US" sz="2800" dirty="0" smtClean="0"/>
              <a:t>One </a:t>
            </a:r>
            <a:r>
              <a:rPr lang="en-US" sz="2800" dirty="0"/>
              <a:t>for gravitationally lensed sources (lensing in both EM and GW signals)</a:t>
            </a:r>
          </a:p>
          <a:p>
            <a:pPr>
              <a:lnSpc>
                <a:spcPct val="120000"/>
              </a:lnSpc>
            </a:pPr>
            <a:r>
              <a:rPr lang="en-US" sz="2800" dirty="0"/>
              <a:t> </a:t>
            </a:r>
          </a:p>
        </p:txBody>
      </p:sp>
    </p:spTree>
    <p:extLst>
      <p:ext uri="{BB962C8B-B14F-4D97-AF65-F5344CB8AC3E}">
        <p14:creationId xmlns:p14="http://schemas.microsoft.com/office/powerpoint/2010/main" val="374085941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1" y="0"/>
            <a:ext cx="9144000" cy="707886"/>
          </a:xfrm>
          <a:prstGeom prst="rect">
            <a:avLst/>
          </a:prstGeom>
          <a:solidFill>
            <a:schemeClr val="accent2">
              <a:lumMod val="75000"/>
            </a:schemeClr>
          </a:solidFill>
          <a:ln w="9525">
            <a:noFill/>
            <a:miter lim="800000"/>
            <a:headEnd/>
            <a:tailEnd/>
          </a:ln>
        </p:spPr>
        <p:txBody>
          <a:bodyPr wrap="square">
            <a:prstTxWarp prst="textNoShape">
              <a:avLst/>
            </a:prstTxWarp>
            <a:spAutoFit/>
          </a:bodyPr>
          <a:lstStyle/>
          <a:p>
            <a:pPr algn="ctr" fontAlgn="base">
              <a:spcBef>
                <a:spcPct val="0"/>
              </a:spcBef>
              <a:spcAft>
                <a:spcPct val="0"/>
              </a:spcAft>
            </a:pPr>
            <a:r>
              <a:rPr lang="en-US" sz="4000" b="1" dirty="0" smtClean="0">
                <a:solidFill>
                  <a:srgbClr val="FFFFFF"/>
                </a:solidFill>
              </a:rPr>
              <a:t>Centralized Resources</a:t>
            </a:r>
            <a:endParaRPr lang="en-US" sz="4000" b="1" dirty="0">
              <a:solidFill>
                <a:srgbClr val="FFFFFF"/>
              </a:solidFill>
            </a:endParaRPr>
          </a:p>
        </p:txBody>
      </p:sp>
      <p:sp>
        <p:nvSpPr>
          <p:cNvPr id="2" name="TextBox 1"/>
          <p:cNvSpPr txBox="1"/>
          <p:nvPr/>
        </p:nvSpPr>
        <p:spPr>
          <a:xfrm>
            <a:off x="149412" y="1225177"/>
            <a:ext cx="8845176" cy="584776"/>
          </a:xfrm>
          <a:prstGeom prst="rect">
            <a:avLst/>
          </a:prstGeom>
          <a:noFill/>
        </p:spPr>
        <p:txBody>
          <a:bodyPr wrap="square" rtlCol="0">
            <a:spAutoFit/>
          </a:bodyPr>
          <a:lstStyle/>
          <a:p>
            <a:pPr marL="457200" indent="-457200">
              <a:buFont typeface="Arial"/>
              <a:buChar char="•"/>
            </a:pPr>
            <a:endParaRPr lang="en-US" sz="3200" dirty="0"/>
          </a:p>
        </p:txBody>
      </p:sp>
      <p:sp>
        <p:nvSpPr>
          <p:cNvPr id="3" name="Rectangle 2"/>
          <p:cNvSpPr/>
          <p:nvPr/>
        </p:nvSpPr>
        <p:spPr>
          <a:xfrm>
            <a:off x="418352" y="971177"/>
            <a:ext cx="8322235" cy="5293757"/>
          </a:xfrm>
          <a:prstGeom prst="rect">
            <a:avLst/>
          </a:prstGeom>
        </p:spPr>
        <p:txBody>
          <a:bodyPr wrap="square">
            <a:spAutoFit/>
          </a:bodyPr>
          <a:lstStyle/>
          <a:p>
            <a:r>
              <a:rPr lang="en-US" sz="2800" dirty="0" smtClean="0"/>
              <a:t>Discussed a </a:t>
            </a:r>
            <a:r>
              <a:rPr lang="en-US" sz="2800" dirty="0"/>
              <a:t>central repository for </a:t>
            </a:r>
            <a:r>
              <a:rPr lang="en-US" sz="2800" dirty="0" smtClean="0"/>
              <a:t>announcing</a:t>
            </a:r>
          </a:p>
          <a:p>
            <a:pPr marL="971550" lvl="1" indent="-514350">
              <a:buFont typeface="+mj-lt"/>
              <a:buAutoNum type="arabicPeriod"/>
            </a:pPr>
            <a:r>
              <a:rPr lang="en-US" sz="2800" dirty="0" smtClean="0"/>
              <a:t>that </a:t>
            </a:r>
            <a:r>
              <a:rPr lang="en-US" sz="2800" dirty="0"/>
              <a:t>observations </a:t>
            </a:r>
            <a:r>
              <a:rPr lang="en-US" sz="2800" dirty="0" smtClean="0"/>
              <a:t>are going </a:t>
            </a:r>
            <a:r>
              <a:rPr lang="en-US" sz="2800" dirty="0"/>
              <a:t>to take </a:t>
            </a:r>
            <a:r>
              <a:rPr lang="en-US" sz="2800" dirty="0" smtClean="0"/>
              <a:t>place</a:t>
            </a:r>
            <a:endParaRPr lang="en-US" sz="2800" dirty="0"/>
          </a:p>
          <a:p>
            <a:pPr marL="971550" lvl="1" indent="-514350">
              <a:buFont typeface="+mj-lt"/>
              <a:buAutoNum type="arabicPeriod"/>
            </a:pPr>
            <a:r>
              <a:rPr lang="en-US" sz="2800" dirty="0" smtClean="0"/>
              <a:t>that </a:t>
            </a:r>
            <a:r>
              <a:rPr lang="en-US" sz="2800" dirty="0"/>
              <a:t>they have been </a:t>
            </a:r>
            <a:r>
              <a:rPr lang="en-US" sz="2800" dirty="0" smtClean="0"/>
              <a:t>collected</a:t>
            </a:r>
            <a:endParaRPr lang="en-US" sz="2800" dirty="0"/>
          </a:p>
          <a:p>
            <a:pPr marL="971550" lvl="1" indent="-514350">
              <a:buFont typeface="+mj-lt"/>
              <a:buAutoNum type="arabicPeriod"/>
            </a:pPr>
            <a:r>
              <a:rPr lang="en-US" sz="2800" dirty="0" smtClean="0"/>
              <a:t>sky map plus antenna pattern</a:t>
            </a:r>
          </a:p>
          <a:p>
            <a:endParaRPr lang="en-US" sz="1000" dirty="0"/>
          </a:p>
          <a:p>
            <a:r>
              <a:rPr lang="en-US" sz="2800" dirty="0" smtClean="0"/>
              <a:t>Could </a:t>
            </a:r>
            <a:r>
              <a:rPr lang="en-US" sz="2800" dirty="0"/>
              <a:t>be considered in the context of expanded reporting of LIGO/Virgo's range (via GWOSC or LIGO Open Science Center interfaces</a:t>
            </a:r>
            <a:r>
              <a:rPr lang="en-US" sz="2800" dirty="0" smtClean="0"/>
              <a:t>)</a:t>
            </a:r>
          </a:p>
          <a:p>
            <a:endParaRPr lang="en-US" sz="1000" dirty="0"/>
          </a:p>
          <a:p>
            <a:r>
              <a:rPr lang="en-US" sz="2800" dirty="0" smtClean="0"/>
              <a:t>Know </a:t>
            </a:r>
            <a:r>
              <a:rPr lang="en-US" sz="2800" dirty="0"/>
              <a:t>the parts of the sky where LIGO/Virgo are most sensitive at a given time and can tailor surveys or other observations accordingly. </a:t>
            </a:r>
            <a:endParaRPr lang="en-US" sz="2800" dirty="0" smtClean="0"/>
          </a:p>
          <a:p>
            <a:endParaRPr lang="en-US" sz="1000" dirty="0"/>
          </a:p>
          <a:p>
            <a:r>
              <a:rPr lang="en-US" sz="2800" dirty="0" smtClean="0"/>
              <a:t>Could be </a:t>
            </a:r>
            <a:r>
              <a:rPr lang="en-US" sz="2800" dirty="0"/>
              <a:t>connected to the EM BB or EEL </a:t>
            </a:r>
            <a:r>
              <a:rPr lang="en-US" sz="2800" dirty="0" smtClean="0"/>
              <a:t>resources.</a:t>
            </a:r>
            <a:endParaRPr lang="en-US" sz="2800" dirty="0"/>
          </a:p>
        </p:txBody>
      </p:sp>
    </p:spTree>
    <p:extLst>
      <p:ext uri="{BB962C8B-B14F-4D97-AF65-F5344CB8AC3E}">
        <p14:creationId xmlns:p14="http://schemas.microsoft.com/office/powerpoint/2010/main" val="18260477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1" y="0"/>
            <a:ext cx="9144000" cy="707886"/>
          </a:xfrm>
          <a:prstGeom prst="rect">
            <a:avLst/>
          </a:prstGeom>
          <a:solidFill>
            <a:schemeClr val="accent2">
              <a:lumMod val="75000"/>
            </a:schemeClr>
          </a:solidFill>
          <a:ln w="9525">
            <a:noFill/>
            <a:miter lim="800000"/>
            <a:headEnd/>
            <a:tailEnd/>
          </a:ln>
        </p:spPr>
        <p:txBody>
          <a:bodyPr wrap="square">
            <a:prstTxWarp prst="textNoShape">
              <a:avLst/>
            </a:prstTxWarp>
            <a:spAutoFit/>
          </a:bodyPr>
          <a:lstStyle/>
          <a:p>
            <a:pPr algn="ctr" fontAlgn="base">
              <a:spcBef>
                <a:spcPct val="0"/>
              </a:spcBef>
              <a:spcAft>
                <a:spcPct val="0"/>
              </a:spcAft>
            </a:pPr>
            <a:r>
              <a:rPr lang="en-US" sz="4000" b="1" dirty="0" smtClean="0">
                <a:solidFill>
                  <a:srgbClr val="FFFFFF"/>
                </a:solidFill>
              </a:rPr>
              <a:t>Planning GW and EM Observations</a:t>
            </a:r>
            <a:endParaRPr lang="en-US" sz="4000" b="1" dirty="0">
              <a:solidFill>
                <a:srgbClr val="FFFFFF"/>
              </a:solidFill>
            </a:endParaRPr>
          </a:p>
        </p:txBody>
      </p:sp>
      <p:sp>
        <p:nvSpPr>
          <p:cNvPr id="2" name="TextBox 1"/>
          <p:cNvSpPr txBox="1"/>
          <p:nvPr/>
        </p:nvSpPr>
        <p:spPr>
          <a:xfrm>
            <a:off x="149412" y="1225177"/>
            <a:ext cx="8845176" cy="584776"/>
          </a:xfrm>
          <a:prstGeom prst="rect">
            <a:avLst/>
          </a:prstGeom>
          <a:noFill/>
        </p:spPr>
        <p:txBody>
          <a:bodyPr wrap="square" rtlCol="0">
            <a:spAutoFit/>
          </a:bodyPr>
          <a:lstStyle/>
          <a:p>
            <a:pPr marL="457200" indent="-457200">
              <a:buFont typeface="Arial"/>
              <a:buChar char="•"/>
            </a:pPr>
            <a:endParaRPr lang="en-US" sz="3200" dirty="0"/>
          </a:p>
        </p:txBody>
      </p:sp>
      <p:sp>
        <p:nvSpPr>
          <p:cNvPr id="3" name="Rectangle 2"/>
          <p:cNvSpPr/>
          <p:nvPr/>
        </p:nvSpPr>
        <p:spPr>
          <a:xfrm>
            <a:off x="493057" y="1111108"/>
            <a:ext cx="8157882" cy="3539431"/>
          </a:xfrm>
          <a:prstGeom prst="rect">
            <a:avLst/>
          </a:prstGeom>
        </p:spPr>
        <p:txBody>
          <a:bodyPr wrap="square">
            <a:spAutoFit/>
          </a:bodyPr>
          <a:lstStyle/>
          <a:p>
            <a:r>
              <a:rPr lang="en-US" sz="2800" dirty="0" smtClean="0"/>
              <a:t>Perhaps </a:t>
            </a:r>
            <a:r>
              <a:rPr lang="en-US" sz="2800" dirty="0"/>
              <a:t>a </a:t>
            </a:r>
            <a:r>
              <a:rPr lang="en-US" sz="2800" i="1" dirty="0"/>
              <a:t>working group </a:t>
            </a:r>
            <a:r>
              <a:rPr lang="en-US" sz="2800" dirty="0"/>
              <a:t>could be convened to discuss whether certain EM observational constraints (e.g., the Virgo cluster is up in Spring, full moon is bad for faint EM source detection, not turning all of the detectors off at once, diurnal cycles, </a:t>
            </a:r>
            <a:r>
              <a:rPr lang="en-US" sz="2800" dirty="0" err="1"/>
              <a:t>etc</a:t>
            </a:r>
            <a:r>
              <a:rPr lang="en-US" sz="2800" dirty="0" smtClean="0"/>
              <a:t>)</a:t>
            </a:r>
          </a:p>
          <a:p>
            <a:endParaRPr lang="en-US" sz="2800" dirty="0"/>
          </a:p>
          <a:p>
            <a:r>
              <a:rPr lang="en-US" sz="2800" dirty="0" smtClean="0"/>
              <a:t>Establish framework for </a:t>
            </a:r>
            <a:r>
              <a:rPr lang="en-US" sz="2800" dirty="0"/>
              <a:t>when the LIGO/Virgo (or new) detectors are </a:t>
            </a:r>
            <a:r>
              <a:rPr lang="en-US" sz="2800" dirty="0" smtClean="0"/>
              <a:t>operating with some EM input.</a:t>
            </a:r>
            <a:r>
              <a:rPr lang="en-US" sz="2800" dirty="0"/>
              <a:t> </a:t>
            </a:r>
          </a:p>
        </p:txBody>
      </p:sp>
    </p:spTree>
    <p:extLst>
      <p:ext uri="{BB962C8B-B14F-4D97-AF65-F5344CB8AC3E}">
        <p14:creationId xmlns:p14="http://schemas.microsoft.com/office/powerpoint/2010/main" val="42604815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101</TotalTime>
  <Words>737</Words>
  <Application>Microsoft Macintosh PowerPoint</Application>
  <PresentationFormat>On-screen Show (4:3)</PresentationFormat>
  <Paragraphs>110</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NS Physics Breakout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Northwestern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 Physics Breakout</dc:title>
  <dc:creator>Daryl Haggard</dc:creator>
  <cp:lastModifiedBy>Daryl Haggard</cp:lastModifiedBy>
  <cp:revision>18</cp:revision>
  <dcterms:created xsi:type="dcterms:W3CDTF">2018-03-17T12:37:24Z</dcterms:created>
  <dcterms:modified xsi:type="dcterms:W3CDTF">2018-03-17T14:26:40Z</dcterms:modified>
</cp:coreProperties>
</file>